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4">
  <p:sldMasterIdLst>
    <p:sldMasterId id="2147483876" r:id="rId1"/>
  </p:sldMasterIdLst>
  <p:handoutMasterIdLst>
    <p:handoutMasterId r:id="rId42"/>
  </p:handoutMasterIdLst>
  <p:sldIdLst>
    <p:sldId id="368" r:id="rId2"/>
    <p:sldId id="375" r:id="rId3"/>
    <p:sldId id="424" r:id="rId4"/>
    <p:sldId id="478" r:id="rId5"/>
    <p:sldId id="480" r:id="rId6"/>
    <p:sldId id="479" r:id="rId7"/>
    <p:sldId id="481" r:id="rId8"/>
    <p:sldId id="482" r:id="rId9"/>
    <p:sldId id="483" r:id="rId10"/>
    <p:sldId id="484" r:id="rId11"/>
    <p:sldId id="485" r:id="rId12"/>
    <p:sldId id="486" r:id="rId13"/>
    <p:sldId id="517" r:id="rId14"/>
    <p:sldId id="518" r:id="rId15"/>
    <p:sldId id="519" r:id="rId16"/>
    <p:sldId id="520" r:id="rId17"/>
    <p:sldId id="521" r:id="rId18"/>
    <p:sldId id="522" r:id="rId19"/>
    <p:sldId id="523" r:id="rId20"/>
    <p:sldId id="524" r:id="rId21"/>
    <p:sldId id="508" r:id="rId22"/>
    <p:sldId id="509" r:id="rId23"/>
    <p:sldId id="510" r:id="rId24"/>
    <p:sldId id="525" r:id="rId25"/>
    <p:sldId id="526" r:id="rId26"/>
    <p:sldId id="527" r:id="rId27"/>
    <p:sldId id="528" r:id="rId28"/>
    <p:sldId id="529" r:id="rId29"/>
    <p:sldId id="530" r:id="rId30"/>
    <p:sldId id="531" r:id="rId31"/>
    <p:sldId id="490" r:id="rId32"/>
    <p:sldId id="491" r:id="rId33"/>
    <p:sldId id="492" r:id="rId34"/>
    <p:sldId id="511" r:id="rId35"/>
    <p:sldId id="493" r:id="rId36"/>
    <p:sldId id="494" r:id="rId37"/>
    <p:sldId id="495" r:id="rId38"/>
    <p:sldId id="496" r:id="rId39"/>
    <p:sldId id="515" r:id="rId40"/>
    <p:sldId id="36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380"/>
    <p:restoredTop sz="87324" autoAdjust="0"/>
  </p:normalViewPr>
  <p:slideViewPr>
    <p:cSldViewPr>
      <p:cViewPr varScale="1">
        <p:scale>
          <a:sx n="71" d="100"/>
          <a:sy n="71" d="100"/>
        </p:scale>
        <p:origin x="-402" y="-9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8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K:\Book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otY val="340"/>
      <c:rAngAx val="1"/>
    </c:view3D>
    <c:plotArea>
      <c:layout/>
      <c:bar3DChart>
        <c:barDir val="col"/>
        <c:grouping val="clustered"/>
        <c:ser>
          <c:idx val="0"/>
          <c:order val="0"/>
          <c:dPt>
            <c:idx val="6"/>
            <c:spPr>
              <a:solidFill>
                <a:schemeClr val="accent1"/>
              </a:solidFill>
            </c:spPr>
          </c:dPt>
          <c:dPt>
            <c:idx val="8"/>
            <c:spPr>
              <a:solidFill>
                <a:schemeClr val="accent6">
                  <a:lumMod val="75000"/>
                </a:schemeClr>
              </a:solidFill>
            </c:spPr>
          </c:dPt>
          <c:dLbls>
            <c:txPr>
              <a:bodyPr/>
              <a:lstStyle/>
              <a:p>
                <a:pPr>
                  <a:defRPr lang="fa-IR"/>
                </a:pPr>
                <a:endParaRPr lang="en-US"/>
              </a:p>
            </c:txPr>
            <c:showVal val="1"/>
          </c:dLbls>
          <c:cat>
            <c:strRef>
              <c:f>Sheet3!$C$3:$C$11</c:f>
              <c:strCache>
                <c:ptCount val="9"/>
                <c:pt idx="0">
                  <c:v>1384</c:v>
                </c:pt>
                <c:pt idx="1">
                  <c:v>1385</c:v>
                </c:pt>
                <c:pt idx="2">
                  <c:v>1386</c:v>
                </c:pt>
                <c:pt idx="3">
                  <c:v>1387</c:v>
                </c:pt>
                <c:pt idx="4">
                  <c:v>1388</c:v>
                </c:pt>
                <c:pt idx="5">
                  <c:v>1389</c:v>
                </c:pt>
                <c:pt idx="6">
                  <c:v>برآورد عملکرد 1390</c:v>
                </c:pt>
                <c:pt idx="7">
                  <c:v>برآورد عملکرد 1391</c:v>
                </c:pt>
                <c:pt idx="8">
                  <c:v>پیشنهادی 1392</c:v>
                </c:pt>
              </c:strCache>
            </c:strRef>
          </c:cat>
          <c:val>
            <c:numRef>
              <c:f>Sheet3!$E$3:$E$11</c:f>
              <c:numCache>
                <c:formatCode>0</c:formatCode>
                <c:ptCount val="9"/>
                <c:pt idx="0">
                  <c:v>715.39850000000001</c:v>
                </c:pt>
                <c:pt idx="1">
                  <c:v>561.35419999999817</c:v>
                </c:pt>
                <c:pt idx="2">
                  <c:v>569.03659999999854</c:v>
                </c:pt>
                <c:pt idx="3">
                  <c:v>805.74209999999948</c:v>
                </c:pt>
                <c:pt idx="4">
                  <c:v>791.95699999999817</c:v>
                </c:pt>
                <c:pt idx="5">
                  <c:v>897.18650000000002</c:v>
                </c:pt>
                <c:pt idx="6">
                  <c:v>970</c:v>
                </c:pt>
                <c:pt idx="7">
                  <c:v>950</c:v>
                </c:pt>
                <c:pt idx="8">
                  <c:v>1587.7645640000001</c:v>
                </c:pt>
              </c:numCache>
            </c:numRef>
          </c:val>
        </c:ser>
        <c:shape val="box"/>
        <c:axId val="160413184"/>
        <c:axId val="160415104"/>
        <c:axId val="0"/>
      </c:bar3DChart>
      <c:catAx>
        <c:axId val="160413184"/>
        <c:scaling>
          <c:orientation val="minMax"/>
        </c:scaling>
        <c:axPos val="b"/>
        <c:tickLblPos val="nextTo"/>
        <c:txPr>
          <a:bodyPr/>
          <a:lstStyle/>
          <a:p>
            <a:pPr>
              <a:defRPr lang="fa-IR"/>
            </a:pPr>
            <a:endParaRPr lang="en-US"/>
          </a:p>
        </c:txPr>
        <c:crossAx val="160415104"/>
        <c:crosses val="autoZero"/>
        <c:auto val="1"/>
        <c:lblAlgn val="ctr"/>
        <c:lblOffset val="100"/>
      </c:catAx>
      <c:valAx>
        <c:axId val="160415104"/>
        <c:scaling>
          <c:orientation val="minMax"/>
        </c:scaling>
        <c:axPos val="l"/>
        <c:majorGridlines/>
        <c:numFmt formatCode="0" sourceLinked="1"/>
        <c:tickLblPos val="nextTo"/>
        <c:txPr>
          <a:bodyPr/>
          <a:lstStyle/>
          <a:p>
            <a:pPr>
              <a:defRPr lang="fa-IR"/>
            </a:pPr>
            <a:endParaRPr lang="en-US"/>
          </a:p>
        </c:txPr>
        <c:crossAx val="160413184"/>
        <c:crosses val="autoZero"/>
        <c:crossBetween val="between"/>
      </c:valAx>
    </c:plotArea>
    <c:plotVisOnly val="1"/>
  </c:chart>
  <c:spPr>
    <a:solidFill>
      <a:schemeClr val="lt1"/>
    </a:solidFill>
    <a:ln w="25400" cap="flat" cmpd="sng" algn="ctr">
      <a:solidFill>
        <a:schemeClr val="dk1"/>
      </a:solidFill>
      <a:prstDash val="solid"/>
    </a:ln>
    <a:effectLst/>
  </c:spPr>
  <c:txPr>
    <a:bodyPr/>
    <a:lstStyle/>
    <a:p>
      <a:pPr>
        <a:defRPr sz="1600" baseline="0">
          <a:solidFill>
            <a:schemeClr val="dk1"/>
          </a:solidFill>
          <a:latin typeface="Badr-s" pitchFamily="34" charset="0"/>
          <a:ea typeface="+mn-ea"/>
          <a:cs typeface="B Nazanin" pitchFamily="2" charset="-78"/>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otY val="340"/>
      <c:rAngAx val="1"/>
    </c:view3D>
    <c:plotArea>
      <c:layout/>
      <c:bar3DChart>
        <c:barDir val="col"/>
        <c:grouping val="clustered"/>
        <c:ser>
          <c:idx val="0"/>
          <c:order val="0"/>
          <c:dPt>
            <c:idx val="6"/>
            <c:spPr>
              <a:solidFill>
                <a:schemeClr val="accent2"/>
              </a:solidFill>
            </c:spPr>
          </c:dPt>
          <c:dPt>
            <c:idx val="7"/>
            <c:spPr>
              <a:solidFill>
                <a:schemeClr val="accent2"/>
              </a:solidFill>
            </c:spPr>
          </c:dPt>
          <c:dPt>
            <c:idx val="8"/>
            <c:spPr>
              <a:solidFill>
                <a:schemeClr val="accent6">
                  <a:lumMod val="75000"/>
                </a:schemeClr>
              </a:solidFill>
            </c:spPr>
          </c:dPt>
          <c:dLbls>
            <c:txPr>
              <a:bodyPr/>
              <a:lstStyle/>
              <a:p>
                <a:pPr>
                  <a:defRPr lang="fa-IR"/>
                </a:pPr>
                <a:endParaRPr lang="en-US"/>
              </a:p>
            </c:txPr>
            <c:showVal val="1"/>
          </c:dLbls>
          <c:cat>
            <c:strRef>
              <c:f>Sheet1!$C$2:$C$10</c:f>
              <c:strCache>
                <c:ptCount val="9"/>
                <c:pt idx="0">
                  <c:v>1384</c:v>
                </c:pt>
                <c:pt idx="1">
                  <c:v>1385</c:v>
                </c:pt>
                <c:pt idx="2">
                  <c:v>1386</c:v>
                </c:pt>
                <c:pt idx="3">
                  <c:v>1387</c:v>
                </c:pt>
                <c:pt idx="4">
                  <c:v>1388</c:v>
                </c:pt>
                <c:pt idx="5">
                  <c:v>1389</c:v>
                </c:pt>
                <c:pt idx="6">
                  <c:v>برآورد عملکرد 1390</c:v>
                </c:pt>
                <c:pt idx="7">
                  <c:v>برآورد عملکرد 1391</c:v>
                </c:pt>
                <c:pt idx="8">
                  <c:v>پیشنهادی 1392</c:v>
                </c:pt>
              </c:strCache>
            </c:strRef>
          </c:cat>
          <c:val>
            <c:numRef>
              <c:f>Sheet1!$H$2:$H$10</c:f>
              <c:numCache>
                <c:formatCode>0.0</c:formatCode>
                <c:ptCount val="9"/>
                <c:pt idx="0">
                  <c:v>39.669327462803729</c:v>
                </c:pt>
                <c:pt idx="1">
                  <c:v>25.535248787992575</c:v>
                </c:pt>
                <c:pt idx="2">
                  <c:v>20.139209970851329</c:v>
                </c:pt>
                <c:pt idx="3">
                  <c:v>24.172976102795033</c:v>
                </c:pt>
                <c:pt idx="4">
                  <c:v>22.349102911354468</c:v>
                </c:pt>
                <c:pt idx="5">
                  <c:v>20.862226083244092</c:v>
                </c:pt>
                <c:pt idx="6">
                  <c:v>18.044283368728188</c:v>
                </c:pt>
                <c:pt idx="7">
                  <c:v>13.806434600750476</c:v>
                </c:pt>
                <c:pt idx="8">
                  <c:v>18.241204588520901</c:v>
                </c:pt>
              </c:numCache>
            </c:numRef>
          </c:val>
        </c:ser>
        <c:shape val="box"/>
        <c:axId val="164563584"/>
        <c:axId val="165839232"/>
        <c:axId val="0"/>
      </c:bar3DChart>
      <c:catAx>
        <c:axId val="164563584"/>
        <c:scaling>
          <c:orientation val="minMax"/>
        </c:scaling>
        <c:axPos val="b"/>
        <c:tickLblPos val="nextTo"/>
        <c:txPr>
          <a:bodyPr/>
          <a:lstStyle/>
          <a:p>
            <a:pPr>
              <a:defRPr lang="fa-IR"/>
            </a:pPr>
            <a:endParaRPr lang="en-US"/>
          </a:p>
        </c:txPr>
        <c:crossAx val="165839232"/>
        <c:crosses val="autoZero"/>
        <c:auto val="1"/>
        <c:lblAlgn val="ctr"/>
        <c:lblOffset val="100"/>
      </c:catAx>
      <c:valAx>
        <c:axId val="165839232"/>
        <c:scaling>
          <c:orientation val="minMax"/>
        </c:scaling>
        <c:axPos val="l"/>
        <c:majorGridlines/>
        <c:numFmt formatCode="0" sourceLinked="0"/>
        <c:tickLblPos val="nextTo"/>
        <c:txPr>
          <a:bodyPr/>
          <a:lstStyle/>
          <a:p>
            <a:pPr>
              <a:defRPr lang="fa-IR"/>
            </a:pPr>
            <a:endParaRPr lang="en-US"/>
          </a:p>
        </c:txPr>
        <c:crossAx val="164563584"/>
        <c:crosses val="autoZero"/>
        <c:crossBetween val="between"/>
      </c:valAx>
    </c:plotArea>
    <c:plotVisOnly val="1"/>
  </c:chart>
  <c:spPr>
    <a:solidFill>
      <a:schemeClr val="lt1"/>
    </a:solidFill>
    <a:ln w="25400" cap="flat" cmpd="sng" algn="ctr">
      <a:solidFill>
        <a:schemeClr val="dk1"/>
      </a:solidFill>
      <a:prstDash val="solid"/>
    </a:ln>
    <a:effectLst/>
  </c:spPr>
  <c:txPr>
    <a:bodyPr/>
    <a:lstStyle/>
    <a:p>
      <a:pPr>
        <a:defRPr sz="1600" baseline="0">
          <a:solidFill>
            <a:schemeClr val="dk1"/>
          </a:solidFill>
          <a:latin typeface="Badr-s" pitchFamily="34" charset="0"/>
          <a:ea typeface="+mn-ea"/>
          <a:cs typeface="B Nazanin" pitchFamily="2" charset="-78"/>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view3D>
      <c:rotY val="340"/>
      <c:rAngAx val="1"/>
    </c:view3D>
    <c:plotArea>
      <c:layout/>
      <c:bar3DChart>
        <c:barDir val="col"/>
        <c:grouping val="clustered"/>
        <c:ser>
          <c:idx val="0"/>
          <c:order val="0"/>
          <c:dPt>
            <c:idx val="6"/>
            <c:spPr>
              <a:solidFill>
                <a:schemeClr val="accent1"/>
              </a:solidFill>
            </c:spPr>
          </c:dPt>
          <c:dPt>
            <c:idx val="7"/>
            <c:spPr>
              <a:solidFill>
                <a:schemeClr val="accent2"/>
              </a:solidFill>
            </c:spPr>
          </c:dPt>
          <c:dPt>
            <c:idx val="8"/>
            <c:spPr>
              <a:solidFill>
                <a:schemeClr val="accent2"/>
              </a:solidFill>
            </c:spPr>
          </c:dPt>
          <c:dPt>
            <c:idx val="10"/>
            <c:spPr>
              <a:solidFill>
                <a:schemeClr val="accent6">
                  <a:lumMod val="75000"/>
                </a:schemeClr>
              </a:solidFill>
            </c:spPr>
          </c:dPt>
          <c:cat>
            <c:strRef>
              <c:f>Sheet2!$E$3:$E$13</c:f>
              <c:strCache>
                <c:ptCount val="11"/>
                <c:pt idx="0">
                  <c:v>1384</c:v>
                </c:pt>
                <c:pt idx="1">
                  <c:v>1385</c:v>
                </c:pt>
                <c:pt idx="2">
                  <c:v>1386</c:v>
                </c:pt>
                <c:pt idx="3">
                  <c:v>1387</c:v>
                </c:pt>
                <c:pt idx="4">
                  <c:v>1388</c:v>
                </c:pt>
                <c:pt idx="5">
                  <c:v>1389</c:v>
                </c:pt>
                <c:pt idx="6">
                  <c:v>9 ماهه اول 1390 </c:v>
                </c:pt>
                <c:pt idx="7">
                  <c:v> مصوب 1390 </c:v>
                </c:pt>
                <c:pt idx="8">
                  <c:v>مصوب 1391</c:v>
                </c:pt>
                <c:pt idx="9">
                  <c:v>9 ماهه اول 1391</c:v>
                </c:pt>
                <c:pt idx="10">
                  <c:v>پیشنهادی 1392</c:v>
                </c:pt>
              </c:strCache>
            </c:strRef>
          </c:cat>
          <c:val>
            <c:numRef>
              <c:f>Sheet2!$F$3:$F$13</c:f>
              <c:numCache>
                <c:formatCode>0</c:formatCode>
                <c:ptCount val="11"/>
                <c:pt idx="0">
                  <c:v>-60853.4</c:v>
                </c:pt>
                <c:pt idx="1">
                  <c:v>-147431.20000000001</c:v>
                </c:pt>
                <c:pt idx="2">
                  <c:v>-96041.7</c:v>
                </c:pt>
                <c:pt idx="3">
                  <c:v>-209767</c:v>
                </c:pt>
                <c:pt idx="4">
                  <c:v>-166797.6</c:v>
                </c:pt>
                <c:pt idx="5">
                  <c:v>-77118.3</c:v>
                </c:pt>
                <c:pt idx="6">
                  <c:v>-7081.7000000000116</c:v>
                </c:pt>
                <c:pt idx="7">
                  <c:v>-46969.2</c:v>
                </c:pt>
                <c:pt idx="8">
                  <c:v>-56124.766999999993</c:v>
                </c:pt>
                <c:pt idx="9">
                  <c:v>-40711.531199999969</c:v>
                </c:pt>
                <c:pt idx="10">
                  <c:v>5892.6530000000494</c:v>
                </c:pt>
              </c:numCache>
            </c:numRef>
          </c:val>
        </c:ser>
        <c:shape val="box"/>
        <c:axId val="167902208"/>
        <c:axId val="176261376"/>
        <c:axId val="0"/>
      </c:bar3DChart>
      <c:catAx>
        <c:axId val="167902208"/>
        <c:scaling>
          <c:orientation val="minMax"/>
        </c:scaling>
        <c:axPos val="b"/>
        <c:tickLblPos val="nextTo"/>
        <c:txPr>
          <a:bodyPr/>
          <a:lstStyle/>
          <a:p>
            <a:pPr>
              <a:defRPr lang="fa-IR"/>
            </a:pPr>
            <a:endParaRPr lang="en-US"/>
          </a:p>
        </c:txPr>
        <c:crossAx val="176261376"/>
        <c:crosses val="autoZero"/>
        <c:auto val="1"/>
        <c:lblAlgn val="ctr"/>
        <c:lblOffset val="100"/>
      </c:catAx>
      <c:valAx>
        <c:axId val="176261376"/>
        <c:scaling>
          <c:orientation val="minMax"/>
        </c:scaling>
        <c:axPos val="l"/>
        <c:majorGridlines/>
        <c:numFmt formatCode="0" sourceLinked="1"/>
        <c:tickLblPos val="nextTo"/>
        <c:txPr>
          <a:bodyPr/>
          <a:lstStyle/>
          <a:p>
            <a:pPr>
              <a:defRPr lang="fa-IR"/>
            </a:pPr>
            <a:endParaRPr lang="en-US"/>
          </a:p>
        </c:txPr>
        <c:crossAx val="167902208"/>
        <c:crosses val="autoZero"/>
        <c:crossBetween val="between"/>
      </c:valAx>
    </c:plotArea>
    <c:plotVisOnly val="1"/>
  </c:chart>
  <c:spPr>
    <a:solidFill>
      <a:schemeClr val="lt1"/>
    </a:solidFill>
    <a:ln w="25400" cap="flat" cmpd="sng" algn="ctr">
      <a:solidFill>
        <a:schemeClr val="dk1"/>
      </a:solidFill>
      <a:prstDash val="solid"/>
    </a:ln>
    <a:effectLst/>
  </c:spPr>
  <c:txPr>
    <a:bodyPr/>
    <a:lstStyle/>
    <a:p>
      <a:pPr>
        <a:defRPr sz="1600" baseline="0">
          <a:solidFill>
            <a:schemeClr val="dk1"/>
          </a:solidFill>
          <a:latin typeface="Badr-s" pitchFamily="34" charset="0"/>
          <a:ea typeface="+mn-ea"/>
          <a:cs typeface="B Nazanin" pitchFamily="2" charset="-78"/>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F18F8C-8347-4479-9137-963B4D4D4D8A}" type="datetimeFigureOut">
              <a:rPr lang="en-US" smtClean="0"/>
              <a:pPr/>
              <a:t>3/13/2013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167542-19ED-4E28-8EA8-189F02B7179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lgn="just">
              <a:defRPr sz="4400">
                <a:solidFill>
                  <a:schemeClr val="bg1"/>
                </a:solidFill>
                <a:latin typeface="IranNastaliq" pitchFamily="18" charset="0"/>
                <a:cs typeface="IranNastaliq" pitchFamily="18" charset="0"/>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457200" y="3899938"/>
            <a:ext cx="4953000" cy="1752600"/>
          </a:xfrm>
        </p:spPr>
        <p:txBody>
          <a:bodyPr/>
          <a:lstStyle>
            <a:lvl1pPr marL="64008" indent="0" algn="ctr">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a:prstGeom prst="rect">
            <a:avLst/>
          </a:prstGeom>
        </p:spPr>
        <p:txBody>
          <a:bodyPr/>
          <a:lstStyle/>
          <a:p>
            <a:fld id="{C70D6672-39C4-42DA-A088-B29709FB6F63}" type="datetimeFigureOut">
              <a:rPr lang="en-US" smtClean="0"/>
              <a:pPr/>
              <a:t>3/13/2013</a:t>
            </a:fld>
            <a:endParaRPr lang="en-US"/>
          </a:p>
        </p:txBody>
      </p:sp>
      <p:sp>
        <p:nvSpPr>
          <p:cNvPr id="17" name="Footer Placeholder 16"/>
          <p:cNvSpPr>
            <a:spLocks noGrp="1"/>
          </p:cNvSpPr>
          <p:nvPr>
            <p:ph type="ftr" sz="quarter" idx="11"/>
          </p:nvPr>
        </p:nvSpPr>
        <p:spPr>
          <a:xfrm>
            <a:off x="5410200" y="4205288"/>
            <a:ext cx="1295400" cy="457200"/>
          </a:xfrm>
          <a:prstGeom prst="rect">
            <a:avLst/>
          </a:prstGeom>
        </p:spPr>
        <p:txBody>
          <a:bodyPr/>
          <a:lstStyle/>
          <a:p>
            <a:endParaRPr lang="en-US"/>
          </a:p>
        </p:txBody>
      </p:sp>
      <p:sp>
        <p:nvSpPr>
          <p:cNvPr id="29" name="Slide Number Placeholder 28"/>
          <p:cNvSpPr>
            <a:spLocks noGrp="1"/>
          </p:cNvSpPr>
          <p:nvPr>
            <p:ph type="sldNum" sz="quarter" idx="12"/>
          </p:nvPr>
        </p:nvSpPr>
        <p:spPr>
          <a:xfrm>
            <a:off x="8320088" y="1136"/>
            <a:ext cx="747712" cy="365760"/>
          </a:xfrm>
          <a:prstGeom prst="rect">
            <a:avLst/>
          </a:prstGeom>
        </p:spPr>
        <p:txBody>
          <a:bodyPr/>
          <a:lstStyle>
            <a:lvl1pPr algn="r">
              <a:defRPr sz="1800">
                <a:solidFill>
                  <a:schemeClr val="bg1"/>
                </a:solidFill>
              </a:defRPr>
            </a:lvl1pPr>
          </a:lstStyle>
          <a:p>
            <a:fld id="{5C6796D4-2960-435C-9B7B-0D409B4135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C70D6672-39C4-42DA-A088-B29709FB6F63}" type="datetimeFigureOut">
              <a:rPr lang="en-US" smtClean="0"/>
              <a:pPr/>
              <a:t>3/13/2013</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lang="en-US"/>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C70D6672-39C4-42DA-A088-B29709FB6F63}" type="datetimeFigureOut">
              <a:rPr lang="en-US" smtClean="0"/>
              <a:pPr/>
              <a:t>3/13/2013</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lang="en-US"/>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b="1">
                <a:effectLst>
                  <a:outerShdw blurRad="38100" dist="38100" dir="2700000" algn="tl">
                    <a:srgbClr val="000000">
                      <a:alpha val="43137"/>
                    </a:srgbClr>
                  </a:outerShdw>
                </a:effectLst>
                <a:cs typeface="B Nazanin" pitchFamily="2" charset="-78"/>
              </a:defRPr>
            </a:lvl1pPr>
          </a:lstStyle>
          <a:p>
            <a:endParaRPr kumimoji="0" lang="en-US" dirty="0"/>
          </a:p>
        </p:txBody>
      </p:sp>
      <p:sp>
        <p:nvSpPr>
          <p:cNvPr id="3" name="Content Placeholder 2"/>
          <p:cNvSpPr>
            <a:spLocks noGrp="1"/>
          </p:cNvSpPr>
          <p:nvPr>
            <p:ph idx="1" hasCustomPrompt="1"/>
          </p:nvPr>
        </p:nvSpPr>
        <p:spPr/>
        <p:txBody>
          <a:bodyPr/>
          <a:lstStyle>
            <a:lvl1pPr>
              <a:spcBef>
                <a:spcPts val="0"/>
              </a:spcBef>
              <a:buFont typeface="Arial" pitchFamily="34" charset="0"/>
              <a:buChar char="•"/>
              <a:defRPr sz="2400">
                <a:cs typeface="B Nazanin" pitchFamily="2" charset="-78"/>
              </a:defRPr>
            </a:lvl1pPr>
            <a:lvl2pPr marL="658368" marR="0" indent="-246888" algn="just" defTabSz="914400" rtl="1" eaLnBrk="1" fontAlgn="auto" latinLnBrk="0" hangingPunct="1">
              <a:lnSpc>
                <a:spcPct val="100000"/>
              </a:lnSpc>
              <a:spcBef>
                <a:spcPts val="0"/>
              </a:spcBef>
              <a:spcAft>
                <a:spcPts val="0"/>
              </a:spcAft>
              <a:buClr>
                <a:schemeClr val="accent2"/>
              </a:buClr>
              <a:buSzTx/>
              <a:buFont typeface="Georgia"/>
              <a:buChar char="▫"/>
              <a:tabLst/>
              <a:defRPr sz="2200"/>
            </a:lvl2pPr>
            <a:lvl3pPr>
              <a:spcBef>
                <a:spcPts val="0"/>
              </a:spcBef>
              <a:defRPr sz="2000"/>
            </a:lvl3pPr>
            <a:lvl4pPr>
              <a:spcBef>
                <a:spcPts val="0"/>
              </a:spcBef>
              <a:defRPr/>
            </a:lvl4pPr>
            <a:lvl5pPr>
              <a:spcBef>
                <a:spcPts val="0"/>
              </a:spcBef>
              <a:defRPr/>
            </a:lvl5pPr>
          </a:lstStyle>
          <a:p>
            <a:pPr marL="365760" marR="0" lvl="0" indent="-246888" algn="just" defTabSz="914400" rtl="1" eaLnBrk="1" fontAlgn="auto" latinLnBrk="0" hangingPunct="1">
              <a:lnSpc>
                <a:spcPct val="100000"/>
              </a:lnSpc>
              <a:spcBef>
                <a:spcPts val="0"/>
              </a:spcBef>
              <a:spcAft>
                <a:spcPts val="0"/>
              </a:spcAft>
              <a:buClr>
                <a:schemeClr val="accent2"/>
              </a:buClr>
              <a:buSzTx/>
              <a:buFont typeface="Georgia"/>
              <a:buChar char="▫"/>
              <a:tabLst/>
              <a:defRPr/>
            </a:pPr>
            <a:r>
              <a:rPr lang="en-US" dirty="0" err="1" smtClean="0"/>
              <a:t>SecondClick</a:t>
            </a:r>
            <a:r>
              <a:rPr lang="en-US" dirty="0" smtClean="0"/>
              <a:t> to edit Master text styles</a:t>
            </a:r>
          </a:p>
          <a:p>
            <a:pPr lvl="1" eaLnBrk="1" latinLnBrk="0" hangingPunct="1"/>
            <a:r>
              <a:rPr lang="en-US" dirty="0" smtClean="0"/>
              <a:t>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C70D6672-39C4-42DA-A088-B29709FB6F63}" type="datetimeFigureOut">
              <a:rPr lang="en-US" smtClean="0"/>
              <a:pPr/>
              <a:t>3/13/2013</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lang="en-US"/>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C70D6672-39C4-42DA-A088-B29709FB6F63}" type="datetimeFigureOut">
              <a:rPr lang="en-US" smtClean="0"/>
              <a:pPr/>
              <a:t>3/13/2013</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lang="en-US"/>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a:xfrm>
            <a:off x="6586536" y="612648"/>
            <a:ext cx="957264" cy="457200"/>
          </a:xfrm>
          <a:prstGeom prst="rect">
            <a:avLst/>
          </a:prstGeom>
        </p:spPr>
        <p:txBody>
          <a:bodyPr rtlCol="0"/>
          <a:lstStyle/>
          <a:p>
            <a:fld id="{C70D6672-39C4-42DA-A088-B29709FB6F63}" type="datetimeFigureOut">
              <a:rPr lang="en-US" smtClean="0"/>
              <a:pPr/>
              <a:t>3/13/2013</a:t>
            </a:fld>
            <a:endParaRPr lang="en-US"/>
          </a:p>
        </p:txBody>
      </p:sp>
      <p:sp>
        <p:nvSpPr>
          <p:cNvPr id="27" name="Slide Number Placeholder 26"/>
          <p:cNvSpPr>
            <a:spLocks noGrp="1"/>
          </p:cNvSpPr>
          <p:nvPr>
            <p:ph type="sldNum" sz="quarter" idx="11"/>
          </p:nvPr>
        </p:nvSpPr>
        <p:spPr>
          <a:xfrm>
            <a:off x="8174736" y="2272"/>
            <a:ext cx="762000" cy="365760"/>
          </a:xfrm>
          <a:prstGeom prst="rect">
            <a:avLst/>
          </a:prstGeom>
        </p:spPr>
        <p:txBody>
          <a:bodyPr rtlCol="0"/>
          <a:lstStyle/>
          <a:p>
            <a:fld id="{5C6796D4-2960-435C-9B7B-0D409B413533}" type="slidenum">
              <a:rPr lang="en-US" smtClean="0"/>
              <a:pPr/>
              <a:t>‹#›</a:t>
            </a:fld>
            <a:endParaRPr lang="en-US"/>
          </a:p>
        </p:txBody>
      </p:sp>
      <p:sp>
        <p:nvSpPr>
          <p:cNvPr id="28" name="Footer Placeholder 27"/>
          <p:cNvSpPr>
            <a:spLocks noGrp="1"/>
          </p:cNvSpPr>
          <p:nvPr>
            <p:ph type="ftr" sz="quarter" idx="12"/>
          </p:nvPr>
        </p:nvSpPr>
        <p:spPr>
          <a:xfrm>
            <a:off x="5257800" y="612648"/>
            <a:ext cx="1325880" cy="457200"/>
          </a:xfrm>
          <a:prstGeom prst="rect">
            <a:avLst/>
          </a:prstGeom>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a:prstGeom prst="rect">
            <a:avLst/>
          </a:prstGeom>
        </p:spPr>
        <p:txBody>
          <a:bodyPr/>
          <a:lstStyle/>
          <a:p>
            <a:fld id="{C70D6672-39C4-42DA-A088-B29709FB6F63}" type="datetimeFigureOut">
              <a:rPr lang="en-US" smtClean="0"/>
              <a:pPr/>
              <a:t>3/13/2013</a:t>
            </a:fld>
            <a:endParaRPr lang="en-US"/>
          </a:p>
        </p:txBody>
      </p:sp>
      <p:sp>
        <p:nvSpPr>
          <p:cNvPr id="4" name="Footer Placeholder 3"/>
          <p:cNvSpPr>
            <a:spLocks noGrp="1"/>
          </p:cNvSpPr>
          <p:nvPr>
            <p:ph type="ftr" sz="quarter" idx="11"/>
          </p:nvPr>
        </p:nvSpPr>
        <p:spPr>
          <a:xfrm>
            <a:off x="5257800" y="612648"/>
            <a:ext cx="1325880" cy="457200"/>
          </a:xfrm>
          <a:prstGeom prst="rect">
            <a:avLst/>
          </a:prstGeom>
        </p:spPr>
        <p:txBody>
          <a:bodyPr/>
          <a:lstStyle/>
          <a:p>
            <a:endParaRPr lang="en-US"/>
          </a:p>
        </p:txBody>
      </p:sp>
      <p:sp>
        <p:nvSpPr>
          <p:cNvPr id="5" name="Slide Number Placeholder 4"/>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C70D6672-39C4-42DA-A088-B29709FB6F63}" type="datetimeFigureOut">
              <a:rPr lang="en-US" smtClean="0"/>
              <a:pPr/>
              <a:t>3/13/2013</a:t>
            </a:fld>
            <a:endParaRPr lang="en-US"/>
          </a:p>
        </p:txBody>
      </p:sp>
      <p:sp>
        <p:nvSpPr>
          <p:cNvPr id="3" name="Footer Placeholder 2"/>
          <p:cNvSpPr>
            <a:spLocks noGrp="1"/>
          </p:cNvSpPr>
          <p:nvPr>
            <p:ph type="ftr" sz="quarter" idx="11"/>
          </p:nvPr>
        </p:nvSpPr>
        <p:spPr>
          <a:xfrm>
            <a:off x="5257800" y="612648"/>
            <a:ext cx="1325880" cy="457200"/>
          </a:xfrm>
          <a:prstGeom prst="rect">
            <a:avLst/>
          </a:prstGeom>
        </p:spPr>
        <p:txBody>
          <a:bodyPr/>
          <a:lstStyle/>
          <a:p>
            <a:endParaRPr lang="en-US"/>
          </a:p>
        </p:txBody>
      </p:sp>
      <p:sp>
        <p:nvSpPr>
          <p:cNvPr id="4" name="Slide Number Placeholder 3"/>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C70D6672-39C4-42DA-A088-B29709FB6F63}" type="datetimeFigureOut">
              <a:rPr lang="en-US" smtClean="0"/>
              <a:pPr/>
              <a:t>3/13/2013</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lang="en-US"/>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C70D6672-39C4-42DA-A088-B29709FB6F63}" type="datetimeFigureOut">
              <a:rPr lang="en-US" smtClean="0"/>
              <a:pPr/>
              <a:t>3/13/2013</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lang="en-US"/>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5C6796D4-2960-435C-9B7B-0D409B4135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609600"/>
            <a:ext cx="8229600" cy="10668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752600"/>
            <a:ext cx="8229600" cy="4821936"/>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1" eaLnBrk="1" latinLnBrk="0" hangingPunct="1">
        <a:spcBef>
          <a:spcPct val="0"/>
        </a:spcBef>
        <a:buNone/>
        <a:defRPr kumimoji="0" sz="3600" kern="1200">
          <a:solidFill>
            <a:schemeClr val="tx2"/>
          </a:solidFill>
          <a:latin typeface="IranNastaliq" pitchFamily="18" charset="0"/>
          <a:ea typeface="+mj-ea"/>
          <a:cs typeface="B Nazanin" pitchFamily="2" charset="-78"/>
        </a:defRPr>
      </a:lvl1pPr>
    </p:titleStyle>
    <p:bodyStyle>
      <a:lvl1pPr marL="365760" indent="-256032" algn="just" rtl="1" eaLnBrk="1" latinLnBrk="0" hangingPunct="1">
        <a:spcBef>
          <a:spcPts val="300"/>
        </a:spcBef>
        <a:buClr>
          <a:schemeClr val="accent3"/>
        </a:buClr>
        <a:buFont typeface="Georgia"/>
        <a:buChar char="•"/>
        <a:defRPr kumimoji="0" sz="2800" kern="1200">
          <a:solidFill>
            <a:schemeClr val="tx1"/>
          </a:solidFill>
          <a:latin typeface="+mn-lt"/>
          <a:ea typeface="+mn-ea"/>
          <a:cs typeface="B Nazanin" pitchFamily="2" charset="-78"/>
        </a:defRPr>
      </a:lvl1pPr>
      <a:lvl2pPr marL="658368" indent="-246888" algn="just" rtl="1" eaLnBrk="1" latinLnBrk="0" hangingPunct="1">
        <a:spcBef>
          <a:spcPts val="300"/>
        </a:spcBef>
        <a:buClr>
          <a:schemeClr val="accent2"/>
        </a:buClr>
        <a:buFont typeface="Georgia"/>
        <a:buChar char="▫"/>
        <a:defRPr kumimoji="0" sz="2800" kern="1200">
          <a:solidFill>
            <a:schemeClr val="accent2"/>
          </a:solidFill>
          <a:latin typeface="+mn-lt"/>
          <a:ea typeface="+mn-ea"/>
          <a:cs typeface="B Nazanin" pitchFamily="2" charset="-78"/>
        </a:defRPr>
      </a:lvl2pPr>
      <a:lvl3pPr marL="923544" indent="-219456" algn="just" rtl="1" eaLnBrk="1" latinLnBrk="0" hangingPunct="1">
        <a:spcBef>
          <a:spcPts val="300"/>
        </a:spcBef>
        <a:buClr>
          <a:schemeClr val="accent1"/>
        </a:buClr>
        <a:buFont typeface="Wingdings 2"/>
        <a:buChar char=""/>
        <a:defRPr kumimoji="0" sz="2800" kern="1200">
          <a:solidFill>
            <a:schemeClr val="accent1"/>
          </a:solidFill>
          <a:latin typeface="+mn-lt"/>
          <a:ea typeface="+mn-ea"/>
          <a:cs typeface="B Nazanin" pitchFamily="2" charset="-78"/>
        </a:defRPr>
      </a:lvl3pPr>
      <a:lvl4pPr marL="1179576" indent="-201168" algn="just" rtl="1" eaLnBrk="1" latinLnBrk="0" hangingPunct="1">
        <a:spcBef>
          <a:spcPts val="300"/>
        </a:spcBef>
        <a:buClr>
          <a:schemeClr val="accent1"/>
        </a:buClr>
        <a:buFont typeface="Wingdings 2"/>
        <a:buChar char=""/>
        <a:defRPr kumimoji="0" sz="2800" kern="1200">
          <a:solidFill>
            <a:schemeClr val="accent1"/>
          </a:solidFill>
          <a:latin typeface="+mn-lt"/>
          <a:ea typeface="+mn-ea"/>
          <a:cs typeface="B Nazanin" pitchFamily="2" charset="-78"/>
        </a:defRPr>
      </a:lvl4pPr>
      <a:lvl5pPr marL="1389888" indent="-182880" algn="just" rtl="1" eaLnBrk="1" latinLnBrk="0" hangingPunct="1">
        <a:spcBef>
          <a:spcPts val="300"/>
        </a:spcBef>
        <a:buClr>
          <a:schemeClr val="accent3"/>
        </a:buClr>
        <a:buFont typeface="Georgia"/>
        <a:buChar char="▫"/>
        <a:defRPr kumimoji="0" sz="2800" kern="1200">
          <a:solidFill>
            <a:schemeClr val="accent3"/>
          </a:solidFill>
          <a:latin typeface="+mn-lt"/>
          <a:ea typeface="+mn-ea"/>
          <a:cs typeface="B Nazanin" pitchFamily="2" charset="-78"/>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2209800"/>
            <a:ext cx="8458200" cy="1470025"/>
          </a:xfrm>
        </p:spPr>
        <p:txBody>
          <a:bodyPr anchor="ctr" anchorCtr="0">
            <a:normAutofit/>
          </a:bodyPr>
          <a:lstStyle/>
          <a:p>
            <a:pPr algn="ctr"/>
            <a:r>
              <a:rPr lang="fa-IR" sz="4000" spc="-150" dirty="0" smtClean="0">
                <a:effectLst>
                  <a:outerShdw blurRad="38100" dist="38100" dir="2700000" algn="tl">
                    <a:srgbClr val="000000">
                      <a:alpha val="43137"/>
                    </a:srgbClr>
                  </a:outerShdw>
                </a:effectLst>
                <a:cs typeface="B Nazanin" pitchFamily="2" charset="-78"/>
              </a:rPr>
              <a:t>ارزیابی لایحه بودجه سال 1392 </a:t>
            </a:r>
            <a:br>
              <a:rPr lang="fa-IR" sz="4000" spc="-150" dirty="0" smtClean="0">
                <a:effectLst>
                  <a:outerShdw blurRad="38100" dist="38100" dir="2700000" algn="tl">
                    <a:srgbClr val="000000">
                      <a:alpha val="43137"/>
                    </a:srgbClr>
                  </a:outerShdw>
                </a:effectLst>
                <a:cs typeface="B Nazanin" pitchFamily="2" charset="-78"/>
              </a:rPr>
            </a:br>
            <a:r>
              <a:rPr lang="fa-IR" sz="4000" spc="-150" dirty="0" smtClean="0">
                <a:effectLst>
                  <a:outerShdw blurRad="38100" dist="38100" dir="2700000" algn="tl">
                    <a:srgbClr val="000000">
                      <a:alpha val="43137"/>
                    </a:srgbClr>
                  </a:outerShdw>
                </a:effectLst>
                <a:cs typeface="B Nazanin" pitchFamily="2" charset="-78"/>
              </a:rPr>
              <a:t>از منظر بخش خصوصی</a:t>
            </a:r>
            <a:endParaRPr lang="en-US" sz="4000" spc="-150" dirty="0">
              <a:effectLst>
                <a:outerShdw blurRad="38100" dist="38100" dir="2700000" algn="tl">
                  <a:srgbClr val="000000">
                    <a:alpha val="43137"/>
                  </a:srgbClr>
                </a:outerShdw>
              </a:effectLst>
              <a:cs typeface="B Nazanin" pitchFamily="2" charset="-78"/>
            </a:endParaRPr>
          </a:p>
        </p:txBody>
      </p:sp>
      <p:sp>
        <p:nvSpPr>
          <p:cNvPr id="3" name="Subtitle 2"/>
          <p:cNvSpPr>
            <a:spLocks noGrp="1"/>
          </p:cNvSpPr>
          <p:nvPr>
            <p:ph type="subTitle" idx="1"/>
          </p:nvPr>
        </p:nvSpPr>
        <p:spPr>
          <a:xfrm>
            <a:off x="304800" y="4953000"/>
            <a:ext cx="4953000" cy="1066800"/>
          </a:xfrm>
        </p:spPr>
        <p:txBody>
          <a:bodyPr>
            <a:normAutofit lnSpcReduction="10000"/>
          </a:bodyPr>
          <a:lstStyle/>
          <a:p>
            <a:r>
              <a:rPr lang="fa-IR" sz="3200" b="1" spc="-150" dirty="0" smtClean="0">
                <a:effectLst>
                  <a:outerShdw blurRad="38100" dist="38100" dir="2700000" algn="tl">
                    <a:srgbClr val="000000">
                      <a:alpha val="43137"/>
                    </a:srgbClr>
                  </a:outerShdw>
                </a:effectLst>
                <a:latin typeface="IranNastaliq" pitchFamily="18" charset="0"/>
              </a:rPr>
              <a:t>دکتر بهروز هادی زنوز</a:t>
            </a:r>
            <a:endParaRPr lang="en-US" sz="3200" b="1" spc="-150" dirty="0" smtClean="0">
              <a:effectLst>
                <a:outerShdw blurRad="38100" dist="38100" dir="2700000" algn="tl">
                  <a:srgbClr val="000000">
                    <a:alpha val="43137"/>
                  </a:srgbClr>
                </a:outerShdw>
              </a:effectLst>
              <a:latin typeface="IranNastaliq" pitchFamily="18" charset="0"/>
            </a:endParaRPr>
          </a:p>
          <a:p>
            <a:r>
              <a:rPr lang="fa-IR" sz="2800" spc="-150" dirty="0" smtClean="0">
                <a:solidFill>
                  <a:schemeClr val="accent6"/>
                </a:solidFill>
                <a:latin typeface="IranNastaliq" pitchFamily="18" charset="0"/>
              </a:rPr>
              <a:t>25</a:t>
            </a:r>
            <a:r>
              <a:rPr lang="fa-IR" sz="3200" b="1" spc="-150" dirty="0" smtClean="0">
                <a:solidFill>
                  <a:schemeClr val="accent6"/>
                </a:solidFill>
                <a:effectLst>
                  <a:outerShdw blurRad="38100" dist="38100" dir="2700000" algn="tl">
                    <a:srgbClr val="000000">
                      <a:alpha val="43137"/>
                    </a:srgbClr>
                  </a:outerShdw>
                </a:effectLst>
                <a:latin typeface="IranNastaliq" pitchFamily="18" charset="0"/>
              </a:rPr>
              <a:t> </a:t>
            </a:r>
            <a:r>
              <a:rPr lang="fa-IR" sz="2800" spc="-150" dirty="0" smtClean="0">
                <a:solidFill>
                  <a:schemeClr val="accent6"/>
                </a:solidFill>
                <a:latin typeface="IranNastaliq" pitchFamily="18" charset="0"/>
              </a:rPr>
              <a:t>اسفند ماه 1391 </a:t>
            </a:r>
          </a:p>
          <a:p>
            <a:endParaRPr lang="en-US" sz="4000" spc="-150" dirty="0">
              <a:latin typeface="IranNastaliq" pitchFamily="18" charset="0"/>
            </a:endParaRPr>
          </a:p>
        </p:txBody>
      </p:sp>
      <p:pic>
        <p:nvPicPr>
          <p:cNvPr id="5" name="Picture 4" descr="C:\Users\Afshin\Desktop\3000.jpg"/>
          <p:cNvPicPr/>
          <p:nvPr/>
        </p:nvPicPr>
        <p:blipFill>
          <a:blip r:embed="rId2" cstate="print"/>
          <a:srcRect/>
          <a:stretch>
            <a:fillRect/>
          </a:stretch>
        </p:blipFill>
        <p:spPr bwMode="auto">
          <a:xfrm>
            <a:off x="3543300" y="457200"/>
            <a:ext cx="20574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ar-SA"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rPr>
              <a:t>احتمال بروز کسری بودجه در سال 1392</a:t>
            </a:r>
            <a:endParaRPr lang="fa-IR"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endParaRP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lvl="0" algn="just" rtl="1">
              <a:buClr>
                <a:schemeClr val="accent2"/>
              </a:buClr>
              <a:buFont typeface="Wingdings" pitchFamily="2" charset="2"/>
              <a:buChar char="v"/>
            </a:pPr>
            <a:r>
              <a:rPr lang="ar-SA" sz="2400" dirty="0" smtClean="0">
                <a:cs typeface="B Nazanin" pitchFamily="2" charset="-78"/>
              </a:rPr>
              <a:t>افزایش هزینه جبران خدمات کارکنان دولت در لایحه بودجه 1392، نسبت به بودجه مصوب سال 1391 معادل 60 درصد پیش بینی شده است. این در حالی است که افزایش حقوق کارکنان دولت در سال 1392 به موجب وعده های مطرح شده 20 درصد خواهد بود. بدین ترتیب چنین به نظر می رسد که در گیرو دار تحریم اقتصادی، دولت درصدد تبدیل وضعیت استخدامی کارکنان موقت و خرید خدمتی خود و همچنین استخدام کارکنان جدید در مقیاس گسترده است.</a:t>
            </a:r>
            <a:endParaRPr lang="en-US"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هر چند اعتبارات عمرانی پیش بینی شده برای سال 1392 قدری کمتر از بودجه مصوب سال 1391 است، اما مطابق گزارشات رسمی و برآوردهای کارشناسی دولت در سال 1391 به دلیل کسری بودجه قادر نخواهد بود بیش از 100 هزار میلیارد ریال از اعتبارات</a:t>
            </a:r>
            <a:r>
              <a:rPr lang="fa-IR" sz="2400" dirty="0" smtClean="0">
                <a:cs typeface="B Nazanin" pitchFamily="2" charset="-78"/>
              </a:rPr>
              <a:t> عمرانی </a:t>
            </a:r>
            <a:r>
              <a:rPr lang="ar-SA" sz="2400" dirty="0" smtClean="0">
                <a:cs typeface="B Nazanin" pitchFamily="2" charset="-78"/>
              </a:rPr>
              <a:t>را خرج کند. از اینرو پیش بینی 3.7 برابر اعتبارات جذب شده در سال 1391 در لایحه سال بعد شگفت انگیز مینماید.</a:t>
            </a:r>
            <a:endParaRPr lang="en-US" sz="2400" dirty="0" smtClean="0">
              <a:cs typeface="B Nazanin" pitchFamily="2" charset="-78"/>
            </a:endParaRPr>
          </a:p>
          <a:p>
            <a:pPr lvl="0" algn="just" rtl="1">
              <a:buClr>
                <a:schemeClr val="accent2"/>
              </a:buClr>
              <a:buFont typeface="Wingdings" pitchFamily="2" charset="2"/>
              <a:buChar char="v"/>
            </a:pP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3810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انتشار انواع اوراق تعهدزا در لایحه بودجه سال 1392 کل کشور</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graphicFrame>
        <p:nvGraphicFramePr>
          <p:cNvPr id="6" name="Table 5"/>
          <p:cNvGraphicFramePr>
            <a:graphicFrameLocks noGrp="1"/>
          </p:cNvGraphicFramePr>
          <p:nvPr/>
        </p:nvGraphicFramePr>
        <p:xfrm>
          <a:off x="609600" y="1204383"/>
          <a:ext cx="7848599" cy="5577417"/>
        </p:xfrm>
        <a:graphic>
          <a:graphicData uri="http://schemas.openxmlformats.org/drawingml/2006/table">
            <a:tbl>
              <a:tblPr rtl="1"/>
              <a:tblGrid>
                <a:gridCol w="658905"/>
                <a:gridCol w="2401539"/>
                <a:gridCol w="2047092"/>
                <a:gridCol w="1239297"/>
                <a:gridCol w="1501766"/>
              </a:tblGrid>
              <a:tr h="147743">
                <a:tc>
                  <a:txBody>
                    <a:bodyPr/>
                    <a:lstStyle/>
                    <a:p>
                      <a:pPr algn="ctr" rtl="1">
                        <a:spcAft>
                          <a:spcPts val="0"/>
                        </a:spcAft>
                      </a:pPr>
                      <a:r>
                        <a:rPr lang="ar-SA" sz="1300" b="1">
                          <a:latin typeface="Calibri"/>
                          <a:ea typeface="Calibri"/>
                          <a:cs typeface="B Nazanin"/>
                        </a:rPr>
                        <a:t>بند</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1">
                        <a:spcAft>
                          <a:spcPts val="0"/>
                        </a:spcAft>
                      </a:pPr>
                      <a:r>
                        <a:rPr lang="ar-SA" sz="1300" b="1">
                          <a:latin typeface="Calibri"/>
                          <a:ea typeface="Calibri"/>
                          <a:cs typeface="B Nazanin"/>
                        </a:rPr>
                        <a:t>موضوع</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1">
                        <a:spcAft>
                          <a:spcPts val="0"/>
                        </a:spcAft>
                      </a:pPr>
                      <a:r>
                        <a:rPr lang="ar-SA" sz="1300" b="1">
                          <a:latin typeface="Calibri"/>
                          <a:ea typeface="Calibri"/>
                          <a:cs typeface="B Nazanin"/>
                        </a:rPr>
                        <a:t>دستگاه</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1">
                        <a:spcAft>
                          <a:spcPts val="0"/>
                        </a:spcAft>
                      </a:pPr>
                      <a:r>
                        <a:rPr lang="ar-SA" sz="1300" b="1">
                          <a:latin typeface="Calibri"/>
                          <a:ea typeface="Calibri"/>
                          <a:cs typeface="B Nazanin"/>
                        </a:rPr>
                        <a:t>مبلغ</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1">
                        <a:spcAft>
                          <a:spcPts val="0"/>
                        </a:spcAft>
                      </a:pPr>
                      <a:r>
                        <a:rPr lang="ar-SA" sz="1300" b="1">
                          <a:latin typeface="Calibri"/>
                          <a:ea typeface="Calibri"/>
                          <a:cs typeface="B Nazanin"/>
                        </a:rPr>
                        <a:t>ضمانت کننده</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443230">
                <a:tc>
                  <a:txBody>
                    <a:bodyPr/>
                    <a:lstStyle/>
                    <a:p>
                      <a:pPr algn="ctr" rtl="1">
                        <a:spcAft>
                          <a:spcPts val="0"/>
                        </a:spcAft>
                      </a:pPr>
                      <a:r>
                        <a:rPr lang="ar-SA" sz="1300" dirty="0">
                          <a:latin typeface="Calibri"/>
                          <a:ea typeface="Calibri"/>
                          <a:cs typeface="B Nazanin"/>
                        </a:rPr>
                        <a:t>جزء 10 بند 3</a:t>
                      </a:r>
                      <a:endParaRPr lang="en-US" sz="1300" dirty="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dirty="0">
                          <a:latin typeface="Calibri"/>
                          <a:ea typeface="Calibri"/>
                          <a:cs typeface="B Nazanin"/>
                        </a:rPr>
                        <a:t>انتشار اوراق مشارکت ارزی، ریالی و صکوک نفتی</a:t>
                      </a:r>
                      <a:endParaRPr lang="en-US" sz="1300" dirty="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شرکت های تابعه وزارت نفت</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10 میلیارد دلار</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بازپرداخت اصل و سود از محل منابع داخلی شرکت ها</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973">
                <a:tc>
                  <a:txBody>
                    <a:bodyPr/>
                    <a:lstStyle/>
                    <a:p>
                      <a:pPr algn="ctr" rtl="1">
                        <a:spcAft>
                          <a:spcPts val="0"/>
                        </a:spcAft>
                      </a:pPr>
                      <a:r>
                        <a:rPr lang="ar-SA" sz="1300">
                          <a:latin typeface="Calibri"/>
                          <a:ea typeface="Calibri"/>
                          <a:cs typeface="B Nazanin"/>
                        </a:rPr>
                        <a:t>2-1-13-</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تأمین خط اعتباری از خارج از کشور جهت تأمین مالی سرمایه گذاری بخش های غیر دولتی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وزارت امور اقتصادی و دارایی و بانک مرکزی جمهوری اسلامی ایران</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10 میلیارد دلار</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دولت و بانک مرکزی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973">
                <a:tc>
                  <a:txBody>
                    <a:bodyPr/>
                    <a:lstStyle/>
                    <a:p>
                      <a:pPr algn="ctr" rtl="1">
                        <a:spcAft>
                          <a:spcPts val="0"/>
                        </a:spcAft>
                      </a:pPr>
                      <a:r>
                        <a:rPr lang="ar-SA" sz="1300">
                          <a:latin typeface="Calibri"/>
                          <a:ea typeface="Calibri"/>
                          <a:cs typeface="B Nazanin"/>
                        </a:rPr>
                        <a:t>21</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تسهیلات مالی خارجی (فاینانس) برای اختصاص به طرح های دارای توجیه فنی، اقتصادی و مالی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دستگاه های اجرایی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30 میلیارد دلار</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دستگاههای اجرایی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4203">
                <a:tc>
                  <a:txBody>
                    <a:bodyPr/>
                    <a:lstStyle/>
                    <a:p>
                      <a:pPr algn="ctr" rtl="1">
                        <a:spcAft>
                          <a:spcPts val="0"/>
                        </a:spcAft>
                      </a:pPr>
                      <a:r>
                        <a:rPr lang="ar-SA" sz="1300">
                          <a:latin typeface="Calibri"/>
                          <a:ea typeface="Calibri"/>
                          <a:cs typeface="B Nazanin"/>
                        </a:rPr>
                        <a:t>24</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طرح های انتفاعی دارای توجیه فنی، اقتصادی و مالی (اوراق مذبور قابل واگذاری به پیمانکاران، مشاوران و سازندگان نیز می باشد)</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شرکت های وابسته و تابعه وزارتخانه های نفت، راه و شهرسازی، دفاع و پشتیبانی از نیروهای مسلح، ارتباطات و فناوری اطلاعات، صنعت، معدن و تجارت و جهاد کشاورزی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150 هزار میلیارد ریال</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تضمین بازپرداخت اصل و فرع توسط شرکت ها</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487">
                <a:tc>
                  <a:txBody>
                    <a:bodyPr/>
                    <a:lstStyle/>
                    <a:p>
                      <a:pPr algn="ctr" rtl="1">
                        <a:spcAft>
                          <a:spcPts val="0"/>
                        </a:spcAft>
                      </a:pPr>
                      <a:r>
                        <a:rPr lang="ar-SA" sz="1300">
                          <a:latin typeface="Calibri"/>
                          <a:ea typeface="Calibri"/>
                          <a:cs typeface="B Nazanin"/>
                        </a:rPr>
                        <a:t>25</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اجرای طرح های انتفاعی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دولت</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50 هزار میلیارد ریال</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بازپرداخت اصل و سود با تضمین دولت</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487">
                <a:tc>
                  <a:txBody>
                    <a:bodyPr/>
                    <a:lstStyle/>
                    <a:p>
                      <a:pPr algn="ctr" rtl="1">
                        <a:spcAft>
                          <a:spcPts val="0"/>
                        </a:spcAft>
                      </a:pPr>
                      <a:r>
                        <a:rPr lang="ar-SA" sz="1300">
                          <a:latin typeface="Calibri"/>
                          <a:ea typeface="Calibri"/>
                          <a:cs typeface="B Nazanin"/>
                        </a:rPr>
                        <a:t>27</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انتشار اوراق مشارکت</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شهرداری ها و سازمان های وابسته</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60 هزار میلیارد ریال</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تضمین اصل و سود توسط شهرداری ها</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8717">
                <a:tc>
                  <a:txBody>
                    <a:bodyPr/>
                    <a:lstStyle/>
                    <a:p>
                      <a:pPr algn="ctr" rtl="1">
                        <a:spcAft>
                          <a:spcPts val="0"/>
                        </a:spcAft>
                      </a:pPr>
                      <a:r>
                        <a:rPr lang="ar-SA" sz="1300">
                          <a:latin typeface="Calibri"/>
                          <a:ea typeface="Calibri"/>
                          <a:cs typeface="B Nazanin"/>
                        </a:rPr>
                        <a:t>30</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انتشار اسناد خزانه اسلامی برای تسویه بدهی دولت بابت طرح های تملک دارایی های سرمایه ای به طلبکاران</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دولت</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60 هزار میلیارد ریال</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تضمین اصل و سود توسط دولت</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1947">
                <a:tc>
                  <a:txBody>
                    <a:bodyPr/>
                    <a:lstStyle/>
                    <a:p>
                      <a:pPr algn="ctr" rtl="1">
                        <a:spcAft>
                          <a:spcPts val="0"/>
                        </a:spcAft>
                      </a:pPr>
                      <a:r>
                        <a:rPr lang="ar-SA" sz="1300">
                          <a:latin typeface="Calibri"/>
                          <a:ea typeface="Calibri"/>
                          <a:cs typeface="B Nazanin"/>
                        </a:rPr>
                        <a:t>34</a:t>
                      </a:r>
                      <a:endParaRPr lang="en-US" sz="1300">
                        <a:latin typeface="Calibri"/>
                        <a:ea typeface="Calibri"/>
                        <a:cs typeface="Arial"/>
                      </a:endParaRPr>
                    </a:p>
                  </a:txBody>
                  <a:tcPr marL="44824" marR="44824"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انتشار اوراق مالی اسلامی برای تسویه بدهی های غیر جاری واحدهای تولیدی به بانک ها و موسسات اعتباری دارای مجوز از بانک مرکزی و سازمان امور مالیاتی کشور و سازمان تأمین اجتماعی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یکی از شرکت های دولتی</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300">
                          <a:latin typeface="Calibri"/>
                          <a:ea typeface="Calibri"/>
                          <a:cs typeface="B Nazanin"/>
                        </a:rPr>
                        <a:t>بدون سقف</a:t>
                      </a:r>
                      <a:endParaRPr lang="en-US" sz="130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300" dirty="0">
                          <a:latin typeface="Calibri"/>
                          <a:ea typeface="Calibri"/>
                          <a:cs typeface="B Nazanin"/>
                        </a:rPr>
                        <a:t>تضمین اصل و سود توسط دولت</a:t>
                      </a:r>
                      <a:endParaRPr lang="en-US" sz="1300" dirty="0">
                        <a:latin typeface="Calibri"/>
                        <a:ea typeface="Calibri"/>
                        <a:cs typeface="Arial"/>
                      </a:endParaRPr>
                    </a:p>
                  </a:txBody>
                  <a:tcPr marL="44824" marR="4482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endParaRPr>
          </a:p>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تأثیر مداخله دولت در بازارهای مالی</a:t>
            </a:r>
          </a:p>
        </p:txBody>
      </p:sp>
      <p:sp>
        <p:nvSpPr>
          <p:cNvPr id="6" name="Title 1"/>
          <p:cNvSpPr txBox="1">
            <a:spLocks/>
          </p:cNvSpPr>
          <p:nvPr/>
        </p:nvSpPr>
        <p:spPr>
          <a:xfrm>
            <a:off x="381000" y="1447800"/>
            <a:ext cx="8229600" cy="5029200"/>
          </a:xfrm>
          <a:prstGeom prst="rect">
            <a:avLst/>
          </a:prstGeom>
        </p:spPr>
        <p:txBody>
          <a:bodyPr vert="horz" anchor="ctr">
            <a:normAutofit lnSpcReduction="10000"/>
          </a:bodyPr>
          <a:lstStyle/>
          <a:p>
            <a:pPr algn="just" rtl="1">
              <a:buClr>
                <a:schemeClr val="accent2"/>
              </a:buClr>
              <a:buFont typeface="Wingdings" pitchFamily="2" charset="2"/>
              <a:buChar char="v"/>
            </a:pPr>
            <a:r>
              <a:rPr lang="ar-SA" sz="2400" dirty="0" smtClean="0">
                <a:cs typeface="B Nazanin" pitchFamily="2" charset="-78"/>
              </a:rPr>
              <a:t>در لایحه بودجه انتشار 320 هزار میلیارد ریال اوراق بدهی در بازار داخلی پیش بینی شده است. </a:t>
            </a:r>
            <a:endParaRPr lang="en-US"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اگر به موجب بند 34 لایحه بودجه قرار باشد اوراق بهادار اسلامی برای پرداخت دیون معوق بانکی، مالیاتی و بیمه ای واحدهای تولیدی منتشر شود، احتمالا باید بیش از 800 هزار میلیارد ریال اوراق بدهی انتشار یابد تا 730 هزار میلیارد ریال آن صرف دیون معوق بانکی شود و مابقی آن صرف پرداخت بدهی های مالیاتی و بیمه ای شود.</a:t>
            </a:r>
            <a:endParaRPr lang="en-US"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برای درک ابعاد مداخله دولت در بازارهای مالی داخلی باید توجه داشت که در پایان سه ماهه سوم سال 1390 کل سپرده های بخش غیر دولتی نزد سیستم بانکی معادل 3055.9 هزار میلیارد ریال بوده است. قطعا انتشار اوراق بدهی توسط دولت در صورت موفقیت آمیز بودن آن موجب خروج سپرده های بخش خصوصی از بانکها برای خرید این اوراق خواهد شد. </a:t>
            </a:r>
            <a:endParaRPr lang="en-US"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شایان ذکر است که احتمال موفقیت دولت در استقراض خارجی نزدیک به صفر است و در بازار داخلی نیز با توجه به شکل گیری انتظارات تورمی لازمه موفقیت دولت در استقراض پیشنهاد نرخهای سود بالاتر از گذشته خواهد بود و بدین ترتیب دولت باید متقبل هزینه های مالی سنگین تری برای تجهیز منابع از بازار داخلی شود.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2.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تسهیلات صندوق توسعه ملی به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(منابع صندوق در سال 1392)</a:t>
            </a:r>
          </a:p>
        </p:txBody>
      </p:sp>
      <p:sp>
        <p:nvSpPr>
          <p:cNvPr id="6" name="Title 1"/>
          <p:cNvSpPr txBox="1">
            <a:spLocks/>
          </p:cNvSpPr>
          <p:nvPr/>
        </p:nvSpPr>
        <p:spPr>
          <a:xfrm>
            <a:off x="381000" y="1447800"/>
            <a:ext cx="8229600" cy="2971800"/>
          </a:xfrm>
          <a:prstGeom prst="rect">
            <a:avLst/>
          </a:prstGeom>
        </p:spPr>
        <p:txBody>
          <a:bodyPr vert="horz" anchor="ctr">
            <a:normAutofit/>
          </a:bodyPr>
          <a:lstStyle/>
          <a:p>
            <a:pPr algn="just" rtl="1">
              <a:buClr>
                <a:schemeClr val="accent2"/>
              </a:buClr>
              <a:buFont typeface="Wingdings" pitchFamily="2" charset="2"/>
              <a:buChar char="v"/>
            </a:pPr>
            <a:r>
              <a:rPr lang="ar-SA" sz="2400" dirty="0" smtClean="0">
                <a:cs typeface="B Nazanin" pitchFamily="2" charset="-78"/>
              </a:rPr>
              <a:t>منابع واریز شده به صندوق تا اواخر بهمن ماه 1391 45 میلیارد دلار بوده و آخرین موجودی صندوق نیز 36 میلیارد دلار است.</a:t>
            </a:r>
            <a:endParaRPr lang="fa-IR"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18 میلیارد دلار </a:t>
            </a:r>
            <a:r>
              <a:rPr lang="fa-IR" sz="2400" dirty="0" smtClean="0">
                <a:cs typeface="B Nazanin" pitchFamily="2" charset="-78"/>
              </a:rPr>
              <a:t>از مبلغ اخیر جز تعهدات گذشته  و در دست انجام صندوق است.</a:t>
            </a:r>
          </a:p>
          <a:p>
            <a:pPr algn="just" rtl="1">
              <a:buClr>
                <a:schemeClr val="accent2"/>
              </a:buClr>
              <a:buFont typeface="Wingdings" pitchFamily="2" charset="2"/>
              <a:buChar char="v"/>
            </a:pPr>
            <a:r>
              <a:rPr lang="fa-IR" sz="2400" dirty="0" smtClean="0">
                <a:cs typeface="B Nazanin" pitchFamily="2" charset="-78"/>
              </a:rPr>
              <a:t>در سال 1392 ظاهرا دولت وجهی به حساب صندوق واریز نخواهد کرد.</a:t>
            </a:r>
          </a:p>
          <a:p>
            <a:pPr algn="just" rtl="1">
              <a:buClr>
                <a:schemeClr val="accent2"/>
              </a:buClr>
              <a:buFont typeface="Wingdings" pitchFamily="2" charset="2"/>
              <a:buChar char="v"/>
            </a:pPr>
            <a:r>
              <a:rPr lang="ar-SA" sz="2400" dirty="0" smtClean="0">
                <a:cs typeface="B Nazanin" pitchFamily="2" charset="-78"/>
              </a:rPr>
              <a:t>بدین ترتیب در سال 1392 صندوق می تواند روی منابع مسدود نشده خود تصمیم گیری نماید.</a:t>
            </a:r>
            <a:endParaRPr lang="fa-IR" sz="2400" dirty="0" smtClean="0">
              <a:cs typeface="B Nazanin" pitchFamily="2" charset="-78"/>
            </a:endParaRPr>
          </a:p>
          <a:p>
            <a:pPr algn="just" rtl="1">
              <a:buClr>
                <a:schemeClr val="accent2"/>
              </a:buClr>
              <a:buFont typeface="Wingdings" pitchFamily="2" charset="2"/>
              <a:buChar char="v"/>
            </a:pP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2.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تسهیلات صندوق توسعه ملی به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(تخصیص منابع صندوق)</a:t>
            </a:r>
          </a:p>
        </p:txBody>
      </p:sp>
      <p:sp>
        <p:nvSpPr>
          <p:cNvPr id="6" name="Title 1"/>
          <p:cNvSpPr txBox="1">
            <a:spLocks/>
          </p:cNvSpPr>
          <p:nvPr/>
        </p:nvSpPr>
        <p:spPr>
          <a:xfrm>
            <a:off x="381000" y="1447800"/>
            <a:ext cx="8229600" cy="5029200"/>
          </a:xfrm>
          <a:prstGeom prst="rect">
            <a:avLst/>
          </a:prstGeom>
        </p:spPr>
        <p:txBody>
          <a:bodyPr vert="horz" anchor="ctr">
            <a:normAutofit fontScale="92500" lnSpcReduction="10000"/>
          </a:bodyPr>
          <a:lstStyle/>
          <a:p>
            <a:pPr algn="just" rtl="1"/>
            <a:r>
              <a:rPr lang="ar-SA" sz="2400" dirty="0" smtClean="0">
                <a:cs typeface="B Nazanin" pitchFamily="2" charset="-78"/>
              </a:rPr>
              <a:t>به موجب بند 5 لایحه بودجه سال 1392، ماده (84) قانون برنامه پنجم توسعه جمهوری اسلامی ایران (موضوع صندوق توسعه ملی) با اصلاحات زیر اجرا خواهد شد: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ده درصد (10%) از منابع صندوق جهت پرداخت تسهیلات به بخش های غیر دولتی به طرح های دارای توجیه فنی، اقتصادی، مالی و اهلیت متقاضی به صورت پرداخت و بازپرداخت ریالی در زمینه های آب، پساب و کشاورزی قابل تخصیص است.</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پانزده درصد (15%) از منابع صندوق به صورت ریالی (ده درصد (10%) بخش صنعت و معدن و پنج درصد (5%) بخش مسکن) برای بخش های غیر دولتی قابل تخصیص است.</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ده درصد (10%) از منابع صندوق به صورت ریالی برای بخش های حمل و نقل، ارتباطات و فناوری اطلاعات، گردشگری، محیط زیست، دفاع و خدمات قابل تخصیص است.</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ده درصد (10%) از منابع صندوق به سرمایه گذاران بخش خصوصی با تعاونی برای طرح های توسعه ای نفت و گاز با اولویت میادین مشترک با تضمین وزارت نفت بدون انتقال مالکیت نفت و گاز موجود در مخازن و تولیدی قابل تخصیص است.</a:t>
            </a:r>
            <a:endParaRPr lang="en-US" sz="2400" dirty="0" smtClean="0">
              <a:cs typeface="B Nazanin" pitchFamily="2" charset="-78"/>
            </a:endParaRPr>
          </a:p>
          <a:p>
            <a:pPr algn="just" rtl="1"/>
            <a:r>
              <a:rPr lang="ar-SA" sz="2400" dirty="0" smtClean="0">
                <a:cs typeface="B Nazanin" pitchFamily="2" charset="-78"/>
              </a:rPr>
              <a:t>تبصره 2 بند 6 مصارف صندوق توسعه ملی در برنامه پنجم ذیل ماده 84 تصریح می نماید که " اعطاي تسهيلات موضوع اين ماده فقط به صورت ارزي است و سرمايه‌گذاران استفاده كننده از اين تسهيلات اجازه تبديل ارز به ريال در بازار داخلي را ندارند"، لذا بند 5 لایحه بودجه سال 1392 که به پرداخت و بازپرداخت ریالی تسهیلات اشاره نموده با این ماده قانونی در تضاد است.</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2.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تسهیلات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صندوق توسعه ملی به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(تخصیص منابع صندوق)</a:t>
            </a: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buClr>
                <a:schemeClr val="accent2"/>
              </a:buClr>
              <a:buFont typeface="Wingdings" pitchFamily="2" charset="2"/>
              <a:buChar char="v"/>
            </a:pPr>
            <a:r>
              <a:rPr lang="ar-SA" sz="2400" dirty="0" smtClean="0">
                <a:cs typeface="B Nazanin" pitchFamily="2" charset="-78"/>
              </a:rPr>
              <a:t>دولت در بند 6 لایحه بودجه سعی نموده به شکل غیر مستقیم شرکت های دولتی را در استفاده از منابع صندوق سهیم نماید. در این بند چنین آمده است: "به منظور سرمایه گذاری در مناطق محروم کشور، به سازمان های گسترش و نوسازی صنایع ایران (ایدرو)، سازمان توسعه صنعتی و معدنی ایران (ایمیدرو) و شرکت های شهرک های صنعتی و صنایع کوچک ایران اجازه داده می شود با بخش خصوصی و تعاونی تا سقف چهل و نه درصد (49%) در قالب شخص حقوقی مشارکت نمایند و از این طریق از تسهیلات ارزی و ریالی صندوق توسعه ملی مشابه سایر شرکت های بخش خصوصی و تعاونی استفاده نمایند."</a:t>
            </a:r>
            <a:endParaRPr lang="en-US"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مشارکت شرکت های ذکر شده در بند 6 لایحه بودجه سال 1392 امکان استفاده از تسهیلات صندوق توسعه ملی را برای این شرکت ها فراهم می آورد، در اینصورت این امکان با تبصره 1 بند 6 مصارف صندوق در برنامه پنجم که تصریح می نماید " استفاده از منابع صندوق براي اعتبارات هزينه‌اي و تملك دارائيهاي سرمايه‌اي و بازپرداخت بدهيهاي دولت به هر شكل ممنوع است" در تضاد است.</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2.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تسهیلات صندوق توسعه ملی به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(پیشنهادات)</a:t>
            </a:r>
          </a:p>
        </p:txBody>
      </p:sp>
      <p:sp>
        <p:nvSpPr>
          <p:cNvPr id="6" name="Title 1"/>
          <p:cNvSpPr txBox="1">
            <a:spLocks/>
          </p:cNvSpPr>
          <p:nvPr/>
        </p:nvSpPr>
        <p:spPr>
          <a:xfrm>
            <a:off x="381000" y="1447800"/>
            <a:ext cx="8229600" cy="3657600"/>
          </a:xfrm>
          <a:prstGeom prst="rect">
            <a:avLst/>
          </a:prstGeom>
          <a:solidFill>
            <a:schemeClr val="accent1">
              <a:lumMod val="60000"/>
              <a:lumOff val="40000"/>
            </a:schemeClr>
          </a:solidFill>
        </p:spPr>
        <p:txBody>
          <a:bodyPr vert="horz" anchor="ctr">
            <a:normAutofit/>
          </a:bodyPr>
          <a:lstStyle/>
          <a:p>
            <a:pPr algn="just" rtl="1">
              <a:buClr>
                <a:schemeClr val="accent2"/>
              </a:buClr>
            </a:pPr>
            <a:r>
              <a:rPr lang="ar-SA" sz="2400" dirty="0" smtClean="0">
                <a:cs typeface="B Nazanin" pitchFamily="2" charset="-78"/>
              </a:rPr>
              <a:t>با توجه به تحلیل فوق پیشنهاد می شود: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از پرداخت تسهیلات ریالی از منابع صندوق توسعه ملی اجتناب شود.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چون صندوق توسعه ملي داراي شخصيت حقوقي مستقل است و به موجب جزء 2 ذيل بند ماده (84) قانون برنامه پنجم، هيئت امنا به عنوان بالاترين ركن صندوق شرايط و نحوه اعطاي تسهيلات براي توليد و سرمايه</a:t>
            </a:r>
            <a:r>
              <a:rPr lang="fa-IR" sz="2400" dirty="0" smtClean="0">
                <a:cs typeface="B Nazanin" pitchFamily="2" charset="-78"/>
              </a:rPr>
              <a:t> </a:t>
            </a:r>
            <a:r>
              <a:rPr lang="ar-SA" sz="2400" dirty="0" smtClean="0">
                <a:cs typeface="B Nazanin" pitchFamily="2" charset="-78"/>
              </a:rPr>
              <a:t>گذاري را به بخش</a:t>
            </a:r>
            <a:r>
              <a:rPr lang="fa-IR" sz="2400" dirty="0" smtClean="0">
                <a:cs typeface="B Nazanin" pitchFamily="2" charset="-78"/>
              </a:rPr>
              <a:t> </a:t>
            </a:r>
            <a:r>
              <a:rPr lang="ar-SA" sz="2400" dirty="0" smtClean="0">
                <a:cs typeface="B Nazanin" pitchFamily="2" charset="-78"/>
              </a:rPr>
              <a:t>هاي خصوصي، تعاوني و عمومي غير دولتي تصويب مي</a:t>
            </a:r>
            <a:r>
              <a:rPr lang="fa-IR" sz="2400" dirty="0" smtClean="0">
                <a:cs typeface="B Nazanin" pitchFamily="2" charset="-78"/>
              </a:rPr>
              <a:t> </a:t>
            </a:r>
            <a:r>
              <a:rPr lang="ar-SA" sz="2400" dirty="0" smtClean="0">
                <a:cs typeface="B Nazanin" pitchFamily="2" charset="-78"/>
              </a:rPr>
              <a:t>نمايد، لذا نيازي به پيش</a:t>
            </a:r>
            <a:r>
              <a:rPr lang="fa-IR" sz="2400" dirty="0" smtClean="0">
                <a:cs typeface="B Nazanin" pitchFamily="2" charset="-78"/>
              </a:rPr>
              <a:t> </a:t>
            </a:r>
            <a:r>
              <a:rPr lang="ar-SA" sz="2400" dirty="0" smtClean="0">
                <a:cs typeface="B Nazanin" pitchFamily="2" charset="-78"/>
              </a:rPr>
              <a:t>بيني نحوه تخصيص منابع صندوق در بودجه</a:t>
            </a:r>
            <a:r>
              <a:rPr lang="fa-IR" sz="2400" dirty="0" smtClean="0">
                <a:cs typeface="B Nazanin" pitchFamily="2" charset="-78"/>
              </a:rPr>
              <a:t> </a:t>
            </a:r>
            <a:r>
              <a:rPr lang="ar-SA" sz="2400" dirty="0" smtClean="0">
                <a:cs typeface="B Nazanin" pitchFamily="2" charset="-78"/>
              </a:rPr>
              <a:t>هاي سنواتي وجود ندارد. از اين رو پيشنهاد مي</a:t>
            </a:r>
            <a:r>
              <a:rPr lang="fa-IR" sz="2400" dirty="0" smtClean="0">
                <a:cs typeface="B Nazanin" pitchFamily="2" charset="-78"/>
              </a:rPr>
              <a:t> </a:t>
            </a:r>
            <a:r>
              <a:rPr lang="ar-SA" sz="2400" dirty="0" smtClean="0">
                <a:cs typeface="B Nazanin" pitchFamily="2" charset="-78"/>
              </a:rPr>
              <a:t>شود بند 5 لايحه بودجه حذف شود. </a:t>
            </a:r>
            <a:endParaRPr lang="en-US" sz="2400" dirty="0" smtClean="0">
              <a:cs typeface="B Nazanin" pitchFamily="2" charset="-78"/>
            </a:endParaRPr>
          </a:p>
          <a:p>
            <a:pPr marL="363538" algn="just" rtl="1">
              <a:buClr>
                <a:schemeClr val="accent2"/>
              </a:buClr>
              <a:buFont typeface="Wingdings" pitchFamily="2" charset="2"/>
              <a:buChar char="v"/>
            </a:pPr>
            <a:r>
              <a:rPr lang="ar-SA" sz="2400" dirty="0" smtClean="0">
                <a:cs typeface="B Nazanin" pitchFamily="2" charset="-78"/>
              </a:rPr>
              <a:t>بند 6 لایحه بودجه حذف شود.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a:bodyPr>
          <a:lstStyle/>
          <a:p>
            <a:pPr lvl="0"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3.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ارزیابی اثرات اجرای مرحله دوم هدفمندسازی بر بخش خصوصی ایران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3733800"/>
          </a:xfrm>
          <a:prstGeom prst="rect">
            <a:avLst/>
          </a:prstGeom>
        </p:spPr>
        <p:txBody>
          <a:bodyPr vert="horz" anchor="ctr">
            <a:normAutofit/>
          </a:bodyPr>
          <a:lstStyle/>
          <a:p>
            <a:pPr algn="just" rtl="1"/>
            <a:r>
              <a:rPr lang="fa-IR" sz="2400" dirty="0" smtClean="0">
                <a:cs typeface="B Nazanin" pitchFamily="2" charset="-78"/>
              </a:rPr>
              <a:t>در بند 55 لایحه بودجه، درآمد حاصل از اجرای قانون هدفمندسازی یارانه ها در سال 1392 تا مبلغ یک میلیون و دویست هزار میلیارد ریال شامل موارد زیر پیش بینی شده است: </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تا مبلغ یک میلیون و هشتاد و هشت هزار میلیارد ریال به صورت ماهانه و متوازن از محل اصلاح قیمت های مواد (1) (حامل های انرژی) و (3) (آب و فاضلاب) قانون هدفمندکردن یارانه ها.</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تا مبلغ یکصد و دوازده هزار میلیارد ریال یارانه های نان، برق و سایر کالاها و خدمات مندرج در این قانون.</a:t>
            </a:r>
            <a:endParaRPr lang="en-US" sz="2400" dirty="0" smtClean="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a:bodyPr>
          <a:lstStyle/>
          <a:p>
            <a:pPr lvl="0"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3.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ارزیابی اثرات اجرای مرحله دوم هدفمندسازی بر بخش خصوصی ایران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762000"/>
          </a:xfrm>
          <a:prstGeom prst="rect">
            <a:avLst/>
          </a:prstGeom>
        </p:spPr>
        <p:txBody>
          <a:bodyPr vert="horz" anchor="ctr">
            <a:normAutofit lnSpcReduction="10000"/>
          </a:bodyPr>
          <a:lstStyle/>
          <a:p>
            <a:pPr algn="ctr" rtl="1"/>
            <a:r>
              <a:rPr lang="ar-SA" sz="2400" b="1" dirty="0" smtClean="0">
                <a:cs typeface="B Nazanin" pitchFamily="2" charset="-78"/>
              </a:rPr>
              <a:t>مقایسه توزیع عایدات حاصل از اجرای قانون هدفمندسازی یارانه ها</a:t>
            </a:r>
            <a:endParaRPr lang="en-US" sz="2400" b="1" dirty="0" smtClean="0">
              <a:cs typeface="B Nazanin" pitchFamily="2" charset="-78"/>
            </a:endParaRPr>
          </a:p>
          <a:p>
            <a:pPr algn="ctr" rtl="1"/>
            <a:r>
              <a:rPr lang="ar-SA" sz="2400" b="1" dirty="0" smtClean="0">
                <a:cs typeface="B Nazanin" pitchFamily="2" charset="-78"/>
              </a:rPr>
              <a:t>طبق قانون مصوب و لایحه بودجه 1392</a:t>
            </a:r>
            <a:endParaRPr lang="en-US" sz="2400" b="1" dirty="0">
              <a:cs typeface="B Nazanin" pitchFamily="2" charset="-78"/>
            </a:endParaRPr>
          </a:p>
        </p:txBody>
      </p:sp>
      <p:graphicFrame>
        <p:nvGraphicFramePr>
          <p:cNvPr id="4" name="Table 3"/>
          <p:cNvGraphicFramePr>
            <a:graphicFrameLocks noGrp="1"/>
          </p:cNvGraphicFramePr>
          <p:nvPr/>
        </p:nvGraphicFramePr>
        <p:xfrm>
          <a:off x="1219200" y="2286000"/>
          <a:ext cx="6432867" cy="2606040"/>
        </p:xfrm>
        <a:graphic>
          <a:graphicData uri="http://schemas.openxmlformats.org/drawingml/2006/table">
            <a:tbl>
              <a:tblPr rtl="1"/>
              <a:tblGrid>
                <a:gridCol w="1022223"/>
                <a:gridCol w="1316600"/>
                <a:gridCol w="1316600"/>
                <a:gridCol w="1388722"/>
                <a:gridCol w="1388722"/>
              </a:tblGrid>
              <a:tr h="434340">
                <a:tc rowSpan="2">
                  <a:txBody>
                    <a:bodyPr/>
                    <a:lstStyle/>
                    <a:p>
                      <a:pPr algn="ctr" rtl="1">
                        <a:spcAft>
                          <a:spcPts val="0"/>
                        </a:spcAft>
                      </a:pPr>
                      <a:r>
                        <a:rPr lang="ar-SA" sz="1600" b="1">
                          <a:solidFill>
                            <a:srgbClr val="000000"/>
                          </a:solidFill>
                          <a:latin typeface="Times New Roman"/>
                          <a:ea typeface="Times New Roman"/>
                          <a:cs typeface="B Nazanin"/>
                        </a:rPr>
                        <a:t>شرح</a:t>
                      </a:r>
                      <a:endParaRPr lang="en-US" sz="1600">
                        <a:latin typeface="Calibri"/>
                        <a:ea typeface="Calibri"/>
                        <a:cs typeface="Arial"/>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gridSpan="2">
                  <a:txBody>
                    <a:bodyPr/>
                    <a:lstStyle/>
                    <a:p>
                      <a:pPr algn="ctr" rtl="1">
                        <a:spcAft>
                          <a:spcPts val="0"/>
                        </a:spcAft>
                      </a:pPr>
                      <a:r>
                        <a:rPr lang="ar-SA" sz="1600" b="1">
                          <a:solidFill>
                            <a:srgbClr val="000000"/>
                          </a:solidFill>
                          <a:latin typeface="Times New Roman"/>
                          <a:ea typeface="Times New Roman"/>
                          <a:cs typeface="B Nazanin"/>
                        </a:rPr>
                        <a:t>مطابق قانون هدفمندسازی یارانه ها</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hMerge="1">
                  <a:txBody>
                    <a:bodyPr/>
                    <a:lstStyle/>
                    <a:p>
                      <a:endParaRPr lang="en-US"/>
                    </a:p>
                  </a:txBody>
                  <a:tcPr/>
                </a:tc>
                <a:tc gridSpan="2">
                  <a:txBody>
                    <a:bodyPr/>
                    <a:lstStyle/>
                    <a:p>
                      <a:pPr algn="ctr" rtl="1">
                        <a:spcAft>
                          <a:spcPts val="0"/>
                        </a:spcAft>
                      </a:pPr>
                      <a:r>
                        <a:rPr lang="ar-SA" sz="1600" b="1">
                          <a:solidFill>
                            <a:srgbClr val="000000"/>
                          </a:solidFill>
                          <a:latin typeface="Times New Roman"/>
                          <a:ea typeface="Times New Roman"/>
                          <a:cs typeface="B Nazanin"/>
                        </a:rPr>
                        <a:t>مطابق لایحه بودجه 1392</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hMerge="1">
                  <a:txBody>
                    <a:bodyPr/>
                    <a:lstStyle/>
                    <a:p>
                      <a:endParaRPr lang="en-US"/>
                    </a:p>
                  </a:txBody>
                  <a:tcPr/>
                </a:tc>
              </a:tr>
              <a:tr h="868680">
                <a:tc vMerge="1">
                  <a:txBody>
                    <a:bodyPr/>
                    <a:lstStyle/>
                    <a:p>
                      <a:endParaRPr lang="en-US"/>
                    </a:p>
                  </a:txBody>
                  <a:tcPr/>
                </a:tc>
                <a:tc>
                  <a:txBody>
                    <a:bodyPr/>
                    <a:lstStyle/>
                    <a:p>
                      <a:pPr algn="ctr" rtl="1">
                        <a:spcAft>
                          <a:spcPts val="0"/>
                        </a:spcAft>
                      </a:pPr>
                      <a:r>
                        <a:rPr lang="ar-SA" sz="1600" b="1">
                          <a:solidFill>
                            <a:srgbClr val="000000"/>
                          </a:solidFill>
                          <a:latin typeface="Times New Roman"/>
                          <a:ea typeface="Times New Roman"/>
                          <a:cs typeface="B Nazanin"/>
                        </a:rPr>
                        <a:t>سهم</a:t>
                      </a:r>
                      <a:endParaRPr lang="en-US" sz="1600">
                        <a:latin typeface="Calibri"/>
                        <a:ea typeface="Calibri"/>
                        <a:cs typeface="Arial"/>
                      </a:endParaRPr>
                    </a:p>
                    <a:p>
                      <a:pPr algn="ctr" rtl="1">
                        <a:spcAft>
                          <a:spcPts val="0"/>
                        </a:spcAft>
                      </a:pPr>
                      <a:r>
                        <a:rPr lang="ar-SA" sz="1600" b="1">
                          <a:solidFill>
                            <a:srgbClr val="000000"/>
                          </a:solidFill>
                          <a:latin typeface="Times New Roman"/>
                          <a:ea typeface="Times New Roman"/>
                          <a:cs typeface="B Nazanin"/>
                        </a:rPr>
                        <a:t>(درصد)</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1">
                        <a:spcAft>
                          <a:spcPts val="0"/>
                        </a:spcAft>
                      </a:pPr>
                      <a:r>
                        <a:rPr lang="ar-SA" sz="1600" b="1">
                          <a:solidFill>
                            <a:srgbClr val="000000"/>
                          </a:solidFill>
                          <a:latin typeface="Times New Roman"/>
                          <a:ea typeface="Times New Roman"/>
                          <a:cs typeface="B Nazanin"/>
                        </a:rPr>
                        <a:t>مبلغ</a:t>
                      </a:r>
                      <a:endParaRPr lang="en-US" sz="1600">
                        <a:latin typeface="Calibri"/>
                        <a:ea typeface="Calibri"/>
                        <a:cs typeface="Arial"/>
                      </a:endParaRPr>
                    </a:p>
                    <a:p>
                      <a:pPr algn="ctr" rtl="1">
                        <a:spcAft>
                          <a:spcPts val="0"/>
                        </a:spcAft>
                      </a:pPr>
                      <a:r>
                        <a:rPr lang="ar-SA" sz="1600" b="1">
                          <a:solidFill>
                            <a:srgbClr val="000000"/>
                          </a:solidFill>
                          <a:latin typeface="Times New Roman"/>
                          <a:ea typeface="Times New Roman"/>
                          <a:cs typeface="B Nazanin"/>
                        </a:rPr>
                        <a:t>(هزار میلیارد ریال)</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1">
                        <a:spcAft>
                          <a:spcPts val="0"/>
                        </a:spcAft>
                      </a:pPr>
                      <a:r>
                        <a:rPr lang="ar-SA" sz="1600" b="1">
                          <a:solidFill>
                            <a:srgbClr val="000000"/>
                          </a:solidFill>
                          <a:latin typeface="Times New Roman"/>
                          <a:ea typeface="Times New Roman"/>
                          <a:cs typeface="B Nazanin"/>
                        </a:rPr>
                        <a:t>سهم</a:t>
                      </a:r>
                      <a:endParaRPr lang="en-US" sz="1600">
                        <a:latin typeface="Calibri"/>
                        <a:ea typeface="Calibri"/>
                        <a:cs typeface="Arial"/>
                      </a:endParaRPr>
                    </a:p>
                    <a:p>
                      <a:pPr algn="ctr" rtl="1">
                        <a:spcAft>
                          <a:spcPts val="0"/>
                        </a:spcAft>
                      </a:pPr>
                      <a:r>
                        <a:rPr lang="ar-SA" sz="1600" b="1">
                          <a:solidFill>
                            <a:srgbClr val="000000"/>
                          </a:solidFill>
                          <a:latin typeface="Times New Roman"/>
                          <a:ea typeface="Times New Roman"/>
                          <a:cs typeface="B Nazanin"/>
                        </a:rPr>
                        <a:t>(درصد)</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1">
                        <a:spcAft>
                          <a:spcPts val="0"/>
                        </a:spcAft>
                      </a:pPr>
                      <a:r>
                        <a:rPr lang="ar-SA" sz="1600" b="1">
                          <a:solidFill>
                            <a:srgbClr val="000000"/>
                          </a:solidFill>
                          <a:latin typeface="Times New Roman"/>
                          <a:ea typeface="Times New Roman"/>
                          <a:cs typeface="B Nazanin"/>
                        </a:rPr>
                        <a:t>مبلغ</a:t>
                      </a:r>
                      <a:endParaRPr lang="en-US" sz="1600">
                        <a:latin typeface="Calibri"/>
                        <a:ea typeface="Calibri"/>
                        <a:cs typeface="Arial"/>
                      </a:endParaRPr>
                    </a:p>
                    <a:p>
                      <a:pPr algn="ctr" rtl="1">
                        <a:spcAft>
                          <a:spcPts val="0"/>
                        </a:spcAft>
                      </a:pPr>
                      <a:r>
                        <a:rPr lang="ar-SA" sz="1600" b="1">
                          <a:solidFill>
                            <a:srgbClr val="000000"/>
                          </a:solidFill>
                          <a:latin typeface="Times New Roman"/>
                          <a:ea typeface="Times New Roman"/>
                          <a:cs typeface="B Nazanin"/>
                        </a:rPr>
                        <a:t>(هزار میلیارد ریال)</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434340">
                <a:tc>
                  <a:txBody>
                    <a:bodyPr/>
                    <a:lstStyle/>
                    <a:p>
                      <a:pPr algn="ctr" rtl="1">
                        <a:spcAft>
                          <a:spcPts val="0"/>
                        </a:spcAft>
                      </a:pPr>
                      <a:r>
                        <a:rPr lang="ar-SA" sz="1600">
                          <a:solidFill>
                            <a:srgbClr val="000000"/>
                          </a:solidFill>
                          <a:latin typeface="Times New Roman"/>
                          <a:ea typeface="Times New Roman"/>
                          <a:cs typeface="B Nazanin"/>
                        </a:rPr>
                        <a:t>خانوارها</a:t>
                      </a:r>
                      <a:endParaRPr lang="en-US" sz="1600">
                        <a:latin typeface="Calibri"/>
                        <a:ea typeface="Calibri"/>
                        <a:cs typeface="Arial"/>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50</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600</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75</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900</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0">
                <a:tc>
                  <a:txBody>
                    <a:bodyPr/>
                    <a:lstStyle/>
                    <a:p>
                      <a:pPr algn="ctr" rtl="1">
                        <a:spcAft>
                          <a:spcPts val="0"/>
                        </a:spcAft>
                      </a:pPr>
                      <a:r>
                        <a:rPr lang="ar-SA" sz="1600">
                          <a:solidFill>
                            <a:srgbClr val="000000"/>
                          </a:solidFill>
                          <a:latin typeface="Times New Roman"/>
                          <a:ea typeface="Times New Roman"/>
                          <a:cs typeface="B Nazanin"/>
                        </a:rPr>
                        <a:t>بخش تولید</a:t>
                      </a:r>
                      <a:endParaRPr lang="en-US" sz="1600">
                        <a:latin typeface="Calibri"/>
                        <a:ea typeface="Calibri"/>
                        <a:cs typeface="Arial"/>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solidFill>
                            <a:srgbClr val="000000"/>
                          </a:solidFill>
                          <a:latin typeface="Times New Roman"/>
                          <a:ea typeface="Times New Roman"/>
                          <a:cs typeface="B Nazanin"/>
                        </a:rPr>
                        <a:t>30</a:t>
                      </a:r>
                      <a:endParaRPr lang="en-US" sz="16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360</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12.5</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150</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0">
                <a:tc>
                  <a:txBody>
                    <a:bodyPr/>
                    <a:lstStyle/>
                    <a:p>
                      <a:pPr algn="ctr" rtl="1">
                        <a:spcAft>
                          <a:spcPts val="0"/>
                        </a:spcAft>
                      </a:pPr>
                      <a:r>
                        <a:rPr lang="ar-SA" sz="1600">
                          <a:solidFill>
                            <a:srgbClr val="000000"/>
                          </a:solidFill>
                          <a:latin typeface="Times New Roman"/>
                          <a:ea typeface="Times New Roman"/>
                          <a:cs typeface="B Nazanin"/>
                        </a:rPr>
                        <a:t>دولت</a:t>
                      </a:r>
                      <a:endParaRPr lang="en-US" sz="1600">
                        <a:latin typeface="Calibri"/>
                        <a:ea typeface="Calibri"/>
                        <a:cs typeface="Arial"/>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20</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240</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Times New Roman"/>
                          <a:cs typeface="B Nazanin"/>
                        </a:rPr>
                        <a:t>12.5</a:t>
                      </a:r>
                      <a:endParaRPr lang="en-US" sz="16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solidFill>
                            <a:srgbClr val="000000"/>
                          </a:solidFill>
                          <a:latin typeface="Times New Roman"/>
                          <a:ea typeface="Times New Roman"/>
                          <a:cs typeface="B Nazanin"/>
                        </a:rPr>
                        <a:t>150</a:t>
                      </a:r>
                      <a:endParaRPr lang="en-US" sz="16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a:bodyPr>
          <a:lstStyle/>
          <a:p>
            <a:pPr lvl="0"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3.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ارزیابی اثرات اجرای مرحله دوم هدفمندسازی بر بخش خصوصی ایران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buClr>
                <a:schemeClr val="accent2"/>
              </a:buClr>
              <a:buFont typeface="Wingdings" pitchFamily="2" charset="2"/>
              <a:buChar char="v"/>
            </a:pPr>
            <a:r>
              <a:rPr lang="ar-SA" sz="2400" dirty="0" smtClean="0">
                <a:cs typeface="B Nazanin" pitchFamily="2" charset="-78"/>
              </a:rPr>
              <a:t>در اثر اجرای قانون هدفمندسازی یارانه ها، در مرحله اول </a:t>
            </a:r>
            <a:r>
              <a:rPr lang="fa-IR" sz="2400" dirty="0" smtClean="0">
                <a:cs typeface="B Nazanin" pitchFamily="2" charset="-78"/>
              </a:rPr>
              <a:t>سطح عمومی قیمتها 22 درصد افزایش یافت. </a:t>
            </a:r>
            <a:r>
              <a:rPr lang="ar-SA" sz="2400" dirty="0" smtClean="0">
                <a:cs typeface="B Nazanin" pitchFamily="2" charset="-78"/>
              </a:rPr>
              <a:t>این میزان </a:t>
            </a:r>
            <a:r>
              <a:rPr lang="fa-IR" sz="2400" dirty="0" smtClean="0">
                <a:cs typeface="B Nazanin" pitchFamily="2" charset="-78"/>
              </a:rPr>
              <a:t>تورم</a:t>
            </a:r>
            <a:r>
              <a:rPr lang="ar-SA" sz="2400" dirty="0" smtClean="0">
                <a:cs typeface="B Nazanin" pitchFamily="2" charset="-78"/>
              </a:rPr>
              <a:t>، فقط ناشی از افزایش قیمت حامل های انرژی و اجرای قانون هدفمندسازی یارانه هاست و تورم موجود در اقتصاد را در نظر نمی گیرد (بهروز هادی زنوز و همکاران، 1390). </a:t>
            </a:r>
            <a:endParaRPr lang="en-US"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بدیهی است 4 برابر کردن قیمت حاملهای انرژی می تواند اثرات زیانبارتری بر هزینه های تولید، نرخ تورم و توزیع درآمدها داشته باشد. با در نظر گرفتن این میزان افزایش هزینه برای بخش های تولیدی و نیز رویارویی بنگاه های تولیدی و اقتصادی با کمبود ارز و منابع، کاهش سهم یارانه بخش های تولیدی و عدم تخصیص این یارانه به آنها از سوی دولت، شرایط بنگاه های اقتصادی را بیش از پیش دشوار می کند و دولت را از هدف هدفمندسازی یارانه ها دور می سازد. از اینرو پیشنهاد می شود اجرای مرحله دوم هدفمند سازی به تحقق ثبات اقتصاد کلان در کشور و بازگشت اقتصاد کشور به وضعیت عادی موکول شود. اگر به هر دلیل دولت بر اجرای مرحله دوم اصرار ورزد باید افزایش قیمت حاملها بسیار ملایم تر از چیزی باشد که در لایحه پیشنهاد شده است.</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Desktop\besmealah2_20120315_1522898409.jpg"/>
          <p:cNvPicPr>
            <a:picLocks noChangeAspect="1" noChangeArrowheads="1"/>
          </p:cNvPicPr>
          <p:nvPr/>
        </p:nvPicPr>
        <p:blipFill>
          <a:blip r:embed="rId2" cstate="print"/>
          <a:srcRect/>
          <a:stretch>
            <a:fillRect/>
          </a:stretch>
        </p:blipFill>
        <p:spPr bwMode="auto">
          <a:xfrm>
            <a:off x="838200" y="571500"/>
            <a:ext cx="7315200" cy="5715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a:bodyPr>
          <a:lstStyle/>
          <a:p>
            <a:pPr lvl="0"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3.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ارزیابی اثرات اجرای مرحله دوم هدفمندسازی بر بخش خصوصی ایران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4419600"/>
          </a:xfrm>
          <a:prstGeom prst="rect">
            <a:avLst/>
          </a:prstGeom>
          <a:solidFill>
            <a:schemeClr val="accent1">
              <a:lumMod val="60000"/>
              <a:lumOff val="40000"/>
            </a:schemeClr>
          </a:solidFill>
        </p:spPr>
        <p:txBody>
          <a:bodyPr vert="horz" anchor="ctr">
            <a:normAutofit/>
          </a:bodyPr>
          <a:lstStyle/>
          <a:p>
            <a:pPr lvl="0" algn="just" rtl="1">
              <a:buClr>
                <a:schemeClr val="accent2"/>
              </a:buClr>
            </a:pPr>
            <a:r>
              <a:rPr lang="fa-IR" sz="2400" dirty="0" smtClean="0">
                <a:cs typeface="B Nazanin" pitchFamily="2" charset="-78"/>
              </a:rPr>
              <a:t>پیشنهاد می شود:</a:t>
            </a:r>
          </a:p>
          <a:p>
            <a:pPr marL="363538" lvl="0" algn="just" rtl="1">
              <a:buClr>
                <a:schemeClr val="accent2"/>
              </a:buClr>
              <a:buFont typeface="Wingdings" pitchFamily="2" charset="2"/>
              <a:buChar char="v"/>
            </a:pPr>
            <a:r>
              <a:rPr lang="ar-SA" sz="2400" dirty="0" smtClean="0">
                <a:cs typeface="B Nazanin" pitchFamily="2" charset="-78"/>
              </a:rPr>
              <a:t>در درجه اول اجراي فاز دوم هدفمندسازي يارانه­ها تا زمان بازگشت وضعيت اقتصاد كشور به حال عادي و ايجاد ثبات اقتصاد كلان متوقف شود.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در صورت تأكيد دولت و مجلس محترم بر اجراي فاز دوم، توصيه مي­شود افزايش قيمت حاملهاي انرژي از 5/31 درصد (معادل تورم سال 1391) فراتر نرود.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در صورت اجراي فاز دوم، سهم خانوارها، واحدهاي توليدي و دولت منطبق بر مفاد قانون هدفمند سازي يارانه</a:t>
            </a:r>
            <a:r>
              <a:rPr lang="fa-IR" sz="2400" dirty="0" smtClean="0">
                <a:cs typeface="B Nazanin" pitchFamily="2" charset="-78"/>
              </a:rPr>
              <a:t> </a:t>
            </a:r>
            <a:r>
              <a:rPr lang="ar-SA" sz="2400" dirty="0" smtClean="0">
                <a:cs typeface="B Nazanin" pitchFamily="2" charset="-78"/>
              </a:rPr>
              <a:t>ها به ترتيب 50، 30 و 20درصد تعيين شود.</a:t>
            </a:r>
            <a:endParaRPr lang="en-US" sz="2400" dirty="0" smtClean="0">
              <a:cs typeface="B Nazanin" pitchFamily="2" charset="-78"/>
            </a:endParaRPr>
          </a:p>
          <a:p>
            <a:pPr marL="363538" algn="just" rtl="1">
              <a:buClr>
                <a:schemeClr val="accent2"/>
              </a:buClr>
              <a:buFont typeface="Wingdings" pitchFamily="2" charset="2"/>
              <a:buChar char="v"/>
            </a:pPr>
            <a:r>
              <a:rPr lang="ar-SA" sz="2400" dirty="0" smtClean="0">
                <a:cs typeface="B Nazanin" pitchFamily="2" charset="-78"/>
              </a:rPr>
              <a:t>دولت مي</a:t>
            </a:r>
            <a:r>
              <a:rPr lang="fa-IR" sz="2400" dirty="0" smtClean="0">
                <a:cs typeface="B Nazanin" pitchFamily="2" charset="-78"/>
              </a:rPr>
              <a:t>  </a:t>
            </a:r>
            <a:r>
              <a:rPr lang="ar-SA" sz="2400" dirty="0" smtClean="0">
                <a:cs typeface="B Nazanin" pitchFamily="2" charset="-78"/>
              </a:rPr>
              <a:t>تواند با استفاده از اخت</a:t>
            </a:r>
            <a:r>
              <a:rPr lang="fa-IR" sz="2400" dirty="0" smtClean="0">
                <a:cs typeface="B Nazanin" pitchFamily="2" charset="-78"/>
              </a:rPr>
              <a:t>ی</a:t>
            </a:r>
            <a:r>
              <a:rPr lang="ar-SA" sz="2400" dirty="0" smtClean="0">
                <a:cs typeface="B Nazanin" pitchFamily="2" charset="-78"/>
              </a:rPr>
              <a:t>ارات پيش</a:t>
            </a:r>
            <a:r>
              <a:rPr lang="fa-IR" sz="2400" dirty="0" smtClean="0">
                <a:cs typeface="B Nazanin" pitchFamily="2" charset="-78"/>
              </a:rPr>
              <a:t> </a:t>
            </a:r>
            <a:r>
              <a:rPr lang="ar-SA" sz="2400" dirty="0" smtClean="0">
                <a:cs typeface="B Nazanin" pitchFamily="2" charset="-78"/>
              </a:rPr>
              <a:t>بيني شده در قانون هدفمندسازي يارانه</a:t>
            </a:r>
            <a:r>
              <a:rPr lang="fa-IR" sz="2400" dirty="0" smtClean="0">
                <a:cs typeface="B Nazanin" pitchFamily="2" charset="-78"/>
              </a:rPr>
              <a:t> </a:t>
            </a:r>
            <a:r>
              <a:rPr lang="ar-SA" sz="2400" dirty="0" smtClean="0">
                <a:cs typeface="B Nazanin" pitchFamily="2" charset="-78"/>
              </a:rPr>
              <a:t>ها سهم</a:t>
            </a:r>
            <a:r>
              <a:rPr lang="fa-IR" sz="2400" dirty="0" smtClean="0">
                <a:cs typeface="B Nazanin" pitchFamily="2" charset="-78"/>
              </a:rPr>
              <a:t> </a:t>
            </a:r>
            <a:r>
              <a:rPr lang="ar-SA" sz="2400" dirty="0" smtClean="0">
                <a:cs typeface="B Nazanin" pitchFamily="2" charset="-78"/>
              </a:rPr>
              <a:t>هاي فوق را معادل حداكثر 10 واحد درصد جابجا نمايد. در این صورت پیشنهاد می شود سهم خانوارها، تولید و دولت به ترتیب به: 60، 30 و 10 درصد برسد.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a:bodyPr>
          <a:lstStyle/>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4.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واگذاری شرکت های دولتی به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r>
              <a:rPr lang="ar-SA" sz="2400" dirty="0" smtClean="0">
                <a:cs typeface="B Nazanin" pitchFamily="2" charset="-78"/>
              </a:rPr>
              <a:t>در مورد سیاست دولت در واگذاری شرکت های دولتی چند مسئله به شرح زیر قابل طرح است:</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اول آن که عملکرد دولت در دوره 91- 1384 گویای آن است که نهادهای بخش عمومی غیر دولتی و خریداران سهام عدالت، سهم اصلی را در واگذاری شرکت های دولتی به خود اختصاص داده اند و بخش خصوصی سهم کمتری در این میان داشته است که این موضوع همواره مورد اعتراض بخش خصوصی بوده است.</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دوم آن که با توجه به تورم 31.5 درصدی سال 1391 و کاهش ارزش پول ملی به حدود یک سوم، نیاز به ارزیابی مجدد ارزش دارایی های شرکت های دولتی بیش از هر زمان دیگر محسوس است. چرا که در غیر اینصورت رانت در خور توجهی عاید خریداران سهام خواهد شد. این موضوع در لایحه مورد توجه  قرار نگرفته است.</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سوم آن که بخش خصوصی کشور با توجه به مشکلات اقتصادی موجود و مضیقه تسهیلات بانکی در سال 1392 قادر نخواهد بود نقش فعالی در زمینه تملک شرکت های دولتی بر عهده گیرد.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a:bodyPr>
          <a:lstStyle/>
          <a:p>
            <a:pPr lvl="0"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4.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واگذاری شرکت های دولتی به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2819400"/>
          </a:xfrm>
          <a:prstGeom prst="rect">
            <a:avLst/>
          </a:prstGeom>
          <a:solidFill>
            <a:schemeClr val="accent1">
              <a:lumMod val="60000"/>
              <a:lumOff val="40000"/>
            </a:schemeClr>
          </a:solidFill>
        </p:spPr>
        <p:txBody>
          <a:bodyPr vert="horz" anchor="ctr">
            <a:normAutofit/>
          </a:bodyPr>
          <a:lstStyle/>
          <a:p>
            <a:pPr algn="just" rtl="1"/>
            <a:r>
              <a:rPr lang="ar-SA" sz="2400" dirty="0" smtClean="0">
                <a:cs typeface="B Nazanin" pitchFamily="2" charset="-78"/>
              </a:rPr>
              <a:t>با توجه به نکات مطرح شده پیشنهاد می شود واگذاری شرکتهای دولتی در شش ماهه اول سال متوقف شود و در این مدت: </a:t>
            </a:r>
            <a:endParaRPr lang="fa-IR"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اولا دارایی شرکتهای باقیمانده دولتی تجدید ارزیابی شود.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ثانیا گزارش مستقلی از سوی مرکز پژوهشهای مجلس جهت ارزیابی عملکرد سازمان خصوصی سازی تهیه شود.</a:t>
            </a:r>
            <a:endParaRPr lang="en-US" sz="2400" dirty="0" smtClean="0">
              <a:cs typeface="B Nazanin" pitchFamily="2" charset="-78"/>
            </a:endParaRPr>
          </a:p>
          <a:p>
            <a:pPr marL="363538" algn="just" rtl="1">
              <a:buClr>
                <a:schemeClr val="accent2"/>
              </a:buClr>
              <a:buFont typeface="Wingdings" pitchFamily="2" charset="2"/>
              <a:buChar char="v"/>
            </a:pPr>
            <a:r>
              <a:rPr lang="ar-SA" sz="2400" dirty="0" smtClean="0">
                <a:cs typeface="B Nazanin" pitchFamily="2" charset="-78"/>
              </a:rPr>
              <a:t>ثالثا </a:t>
            </a:r>
            <a:r>
              <a:rPr lang="fa-IR" sz="2400" dirty="0" smtClean="0">
                <a:cs typeface="B Nazanin" pitchFamily="2" charset="-78"/>
              </a:rPr>
              <a:t>سیاستها، </a:t>
            </a:r>
            <a:r>
              <a:rPr lang="ar-SA" sz="2400" dirty="0" smtClean="0">
                <a:cs typeface="B Nazanin" pitchFamily="2" charset="-78"/>
              </a:rPr>
              <a:t>روشها و آیین نامه های واگذاری به نحوی تغییر یابد که بخش خصوصی واقعی کشور سهم بزرگتری به خود اختصاص دهد. </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a:bodyPr>
          <a:lstStyle/>
          <a:p>
            <a:pPr lvl="0"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5. الزام صادرکنندگان به فروش ارز به قیمت مبادلاتی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2590800"/>
          </a:xfrm>
          <a:prstGeom prst="rect">
            <a:avLst/>
          </a:prstGeom>
        </p:spPr>
        <p:txBody>
          <a:bodyPr vert="horz" anchor="ctr">
            <a:normAutofit lnSpcReduction="10000"/>
          </a:bodyPr>
          <a:lstStyle/>
          <a:p>
            <a:pPr algn="just" rtl="1">
              <a:buClr>
                <a:schemeClr val="accent2"/>
              </a:buClr>
              <a:buFont typeface="Wingdings" pitchFamily="2" charset="2"/>
              <a:buChar char="v"/>
            </a:pPr>
            <a:r>
              <a:rPr lang="ar-SA" sz="2400" dirty="0" smtClean="0">
                <a:cs typeface="B Nazanin" pitchFamily="2" charset="-78"/>
              </a:rPr>
              <a:t>به موجب بند 32 لايحه بودجه 92، صادركنندگان كالاها و خدمات مكلف شده­اند درآمدهاي ارزي خود را به نرخ </a:t>
            </a:r>
            <a:r>
              <a:rPr lang="ar-SA" sz="2400" dirty="0" smtClean="0">
                <a:cs typeface="B Nazanin" pitchFamily="2" charset="-78"/>
              </a:rPr>
              <a:t>مبادله</a:t>
            </a:r>
            <a:r>
              <a:rPr lang="fa-IR" sz="2400" dirty="0" smtClean="0">
                <a:cs typeface="B Nazanin" pitchFamily="2" charset="-78"/>
              </a:rPr>
              <a:t> </a:t>
            </a:r>
            <a:r>
              <a:rPr lang="ar-SA" sz="2400" dirty="0" smtClean="0">
                <a:cs typeface="B Nazanin" pitchFamily="2" charset="-78"/>
              </a:rPr>
              <a:t>اي </a:t>
            </a:r>
            <a:r>
              <a:rPr lang="ar-SA" sz="2400" dirty="0" smtClean="0">
                <a:cs typeface="B Nazanin" pitchFamily="2" charset="-78"/>
              </a:rPr>
              <a:t>روز، تعيين شده توسط كارگروه موضوع بند (22) اين قانون به نظام بانكي كشور عرضه نمايند.</a:t>
            </a:r>
            <a:endParaRPr lang="en-US" sz="2400" dirty="0" smtClean="0">
              <a:cs typeface="B Nazanin" pitchFamily="2" charset="-78"/>
            </a:endParaRPr>
          </a:p>
          <a:p>
            <a:pPr algn="just" rtl="1">
              <a:buClr>
                <a:schemeClr val="accent2"/>
              </a:buClr>
            </a:pPr>
            <a:r>
              <a:rPr lang="ar-SA" sz="2400" dirty="0" smtClean="0">
                <a:cs typeface="B Nazanin" pitchFamily="2" charset="-78"/>
              </a:rPr>
              <a:t>با توجه به شكاف درخور توجه نرخ ارز بازار با نرخ ارز مبادله­اي، قطعاً صادركنندگان رغبتي به اين كار نخواهند داشت. چرا که ممكن است </a:t>
            </a:r>
            <a:r>
              <a:rPr lang="ar-SA" sz="2400" dirty="0" smtClean="0">
                <a:cs typeface="B Nazanin" pitchFamily="2" charset="-78"/>
              </a:rPr>
              <a:t>مشوق</a:t>
            </a:r>
            <a:r>
              <a:rPr lang="fa-IR" sz="2400" dirty="0" smtClean="0">
                <a:cs typeface="B Nazanin" pitchFamily="2" charset="-78"/>
              </a:rPr>
              <a:t> </a:t>
            </a:r>
            <a:r>
              <a:rPr lang="ar-SA" sz="2400" dirty="0" smtClean="0">
                <a:cs typeface="B Nazanin" pitchFamily="2" charset="-78"/>
              </a:rPr>
              <a:t>هاي </a:t>
            </a:r>
            <a:r>
              <a:rPr lang="ar-SA" sz="2400" dirty="0" smtClean="0">
                <a:cs typeface="B Nazanin" pitchFamily="2" charset="-78"/>
              </a:rPr>
              <a:t>صادراتي، </a:t>
            </a:r>
            <a:r>
              <a:rPr lang="ar-SA" sz="2400" dirty="0" smtClean="0">
                <a:cs typeface="B Nazanin" pitchFamily="2" charset="-78"/>
              </a:rPr>
              <a:t>معافيت</a:t>
            </a:r>
            <a:r>
              <a:rPr lang="fa-IR" sz="2400" dirty="0" smtClean="0">
                <a:cs typeface="B Nazanin" pitchFamily="2" charset="-78"/>
              </a:rPr>
              <a:t> </a:t>
            </a:r>
            <a:r>
              <a:rPr lang="ar-SA" sz="2400" dirty="0" smtClean="0">
                <a:cs typeface="B Nazanin" pitchFamily="2" charset="-78"/>
              </a:rPr>
              <a:t>ها </a:t>
            </a:r>
            <a:r>
              <a:rPr lang="ar-SA" sz="2400" dirty="0" smtClean="0">
                <a:cs typeface="B Nazanin" pitchFamily="2" charset="-78"/>
              </a:rPr>
              <a:t>و </a:t>
            </a:r>
            <a:r>
              <a:rPr lang="ar-SA" sz="2400" dirty="0" smtClean="0">
                <a:cs typeface="B Nazanin" pitchFamily="2" charset="-78"/>
              </a:rPr>
              <a:t>تخفيف</a:t>
            </a:r>
            <a:r>
              <a:rPr lang="fa-IR" sz="2400" dirty="0" smtClean="0">
                <a:cs typeface="B Nazanin" pitchFamily="2" charset="-78"/>
              </a:rPr>
              <a:t> </a:t>
            </a:r>
            <a:r>
              <a:rPr lang="ar-SA" sz="2400" dirty="0" smtClean="0">
                <a:cs typeface="B Nazanin" pitchFamily="2" charset="-78"/>
              </a:rPr>
              <a:t>هاي </a:t>
            </a:r>
            <a:r>
              <a:rPr lang="ar-SA" sz="2400" dirty="0" smtClean="0">
                <a:cs typeface="B Nazanin" pitchFamily="2" charset="-78"/>
              </a:rPr>
              <a:t>مالياتي و اعتبارات ترجيحي براي جبران ضرر و زيان صادركنندگان كافي نباشد</a:t>
            </a:r>
            <a:r>
              <a:rPr lang="ar-SA" sz="2400" dirty="0" smtClean="0">
                <a:cs typeface="B Nazanin" pitchFamily="2" charset="-78"/>
              </a:rPr>
              <a:t>.</a:t>
            </a:r>
            <a:endParaRPr lang="en-US" sz="2400" dirty="0" smtClean="0">
              <a:cs typeface="B Nazanin" pitchFamily="2" charset="-78"/>
            </a:endParaRPr>
          </a:p>
        </p:txBody>
      </p:sp>
      <p:sp>
        <p:nvSpPr>
          <p:cNvPr id="4" name="Title 1"/>
          <p:cNvSpPr txBox="1">
            <a:spLocks/>
          </p:cNvSpPr>
          <p:nvPr/>
        </p:nvSpPr>
        <p:spPr>
          <a:xfrm>
            <a:off x="381000" y="3962400"/>
            <a:ext cx="8229600" cy="2286000"/>
          </a:xfrm>
          <a:prstGeom prst="rect">
            <a:avLst/>
          </a:prstGeom>
          <a:solidFill>
            <a:schemeClr val="accent1">
              <a:lumMod val="60000"/>
              <a:lumOff val="40000"/>
            </a:schemeClr>
          </a:solidFill>
        </p:spPr>
        <p:txBody>
          <a:bodyPr vert="horz" anchor="ctr">
            <a:normAutofit/>
          </a:bodyPr>
          <a:lstStyle/>
          <a:p>
            <a:pPr algn="just" rtl="1">
              <a:buClr>
                <a:schemeClr val="accent2"/>
              </a:buClr>
            </a:pPr>
            <a:r>
              <a:rPr lang="ar-SA" sz="2400" dirty="0" smtClean="0">
                <a:cs typeface="B Nazanin" pitchFamily="2" charset="-78"/>
              </a:rPr>
              <a:t>از </a:t>
            </a:r>
            <a:r>
              <a:rPr lang="ar-SA" sz="2400" dirty="0" smtClean="0">
                <a:cs typeface="B Nazanin" pitchFamily="2" charset="-78"/>
              </a:rPr>
              <a:t>اینرو پیشنهاد می شود بند 32 به شرح زير اصلاح شود</a:t>
            </a:r>
            <a:r>
              <a:rPr lang="ar-SA" sz="2400" dirty="0" smtClean="0">
                <a:cs typeface="B Nazanin" pitchFamily="2" charset="-78"/>
              </a:rPr>
              <a:t>:</a:t>
            </a:r>
            <a:endParaRPr lang="fa-IR"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صادركنندگان كالا و خدمات مي­توانند درآمدهاي ارزي خود را در بازار آزاد يا به نرخ </a:t>
            </a:r>
            <a:r>
              <a:rPr lang="ar-SA" sz="2400" dirty="0" smtClean="0">
                <a:cs typeface="B Nazanin" pitchFamily="2" charset="-78"/>
              </a:rPr>
              <a:t>مبادله</a:t>
            </a:r>
            <a:r>
              <a:rPr lang="fa-IR" sz="2400" dirty="0" smtClean="0">
                <a:cs typeface="B Nazanin" pitchFamily="2" charset="-78"/>
              </a:rPr>
              <a:t> </a:t>
            </a:r>
            <a:r>
              <a:rPr lang="ar-SA" sz="2400" dirty="0" smtClean="0">
                <a:cs typeface="B Nazanin" pitchFamily="2" charset="-78"/>
              </a:rPr>
              <a:t>اي </a:t>
            </a:r>
            <a:r>
              <a:rPr lang="ar-SA" sz="2400" dirty="0" smtClean="0">
                <a:cs typeface="B Nazanin" pitchFamily="2" charset="-78"/>
              </a:rPr>
              <a:t>به فروش رسانند. فقط آن دسته از صادركنندگان كه ارز حاصل از صادرات خود را به </a:t>
            </a:r>
            <a:r>
              <a:rPr lang="ar-SA" sz="2400" dirty="0" smtClean="0">
                <a:cs typeface="B Nazanin" pitchFamily="2" charset="-78"/>
              </a:rPr>
              <a:t>بانك</a:t>
            </a:r>
            <a:r>
              <a:rPr lang="fa-IR" sz="2400" dirty="0" smtClean="0">
                <a:cs typeface="B Nazanin" pitchFamily="2" charset="-78"/>
              </a:rPr>
              <a:t> </a:t>
            </a:r>
            <a:r>
              <a:rPr lang="ar-SA" sz="2400" dirty="0" smtClean="0">
                <a:cs typeface="B Nazanin" pitchFamily="2" charset="-78"/>
              </a:rPr>
              <a:t>ها </a:t>
            </a:r>
            <a:r>
              <a:rPr lang="ar-SA" sz="2400" dirty="0" smtClean="0">
                <a:cs typeface="B Nazanin" pitchFamily="2" charset="-78"/>
              </a:rPr>
              <a:t>با نرخ ارز </a:t>
            </a:r>
            <a:r>
              <a:rPr lang="ar-SA" sz="2400" dirty="0" smtClean="0">
                <a:cs typeface="B Nazanin" pitchFamily="2" charset="-78"/>
              </a:rPr>
              <a:t>مبادله</a:t>
            </a:r>
            <a:r>
              <a:rPr lang="fa-IR" sz="2400" dirty="0" smtClean="0">
                <a:cs typeface="B Nazanin" pitchFamily="2" charset="-78"/>
              </a:rPr>
              <a:t> </a:t>
            </a:r>
            <a:r>
              <a:rPr lang="ar-SA" sz="2400" dirty="0" smtClean="0">
                <a:cs typeface="B Nazanin" pitchFamily="2" charset="-78"/>
              </a:rPr>
              <a:t>اي مي</a:t>
            </a:r>
            <a:r>
              <a:rPr lang="fa-IR" sz="2400" dirty="0" smtClean="0">
                <a:cs typeface="B Nazanin" pitchFamily="2" charset="-78"/>
              </a:rPr>
              <a:t> </a:t>
            </a:r>
            <a:r>
              <a:rPr lang="ar-SA" sz="2400" dirty="0" smtClean="0">
                <a:cs typeface="B Nazanin" pitchFamily="2" charset="-78"/>
              </a:rPr>
              <a:t>فروشند</a:t>
            </a:r>
            <a:r>
              <a:rPr lang="ar-SA" sz="2400" dirty="0" smtClean="0">
                <a:cs typeface="B Nazanin" pitchFamily="2" charset="-78"/>
              </a:rPr>
              <a:t>، خواهند توانست از </a:t>
            </a:r>
            <a:r>
              <a:rPr lang="ar-SA" sz="2400" dirty="0" smtClean="0">
                <a:cs typeface="B Nazanin" pitchFamily="2" charset="-78"/>
              </a:rPr>
              <a:t>مشوق</a:t>
            </a:r>
            <a:r>
              <a:rPr lang="fa-IR" sz="2400" dirty="0" smtClean="0">
                <a:cs typeface="B Nazanin" pitchFamily="2" charset="-78"/>
              </a:rPr>
              <a:t> </a:t>
            </a:r>
            <a:r>
              <a:rPr lang="ar-SA" sz="2400" dirty="0" smtClean="0">
                <a:cs typeface="B Nazanin" pitchFamily="2" charset="-78"/>
              </a:rPr>
              <a:t>هاي </a:t>
            </a:r>
            <a:r>
              <a:rPr lang="ar-SA" sz="2400" dirty="0" smtClean="0">
                <a:cs typeface="B Nazanin" pitchFamily="2" charset="-78"/>
              </a:rPr>
              <a:t>صادراتي، </a:t>
            </a:r>
            <a:r>
              <a:rPr lang="ar-SA" sz="2400" dirty="0" smtClean="0">
                <a:cs typeface="B Nazanin" pitchFamily="2" charset="-78"/>
              </a:rPr>
              <a:t>معافيت</a:t>
            </a:r>
            <a:r>
              <a:rPr lang="fa-IR" sz="2400" dirty="0" smtClean="0">
                <a:cs typeface="B Nazanin" pitchFamily="2" charset="-78"/>
              </a:rPr>
              <a:t> </a:t>
            </a:r>
            <a:r>
              <a:rPr lang="ar-SA" sz="2400" dirty="0" smtClean="0">
                <a:cs typeface="B Nazanin" pitchFamily="2" charset="-78"/>
              </a:rPr>
              <a:t>ها </a:t>
            </a:r>
            <a:r>
              <a:rPr lang="ar-SA" sz="2400" dirty="0" smtClean="0">
                <a:cs typeface="B Nazanin" pitchFamily="2" charset="-78"/>
              </a:rPr>
              <a:t>و </a:t>
            </a:r>
            <a:r>
              <a:rPr lang="ar-SA" sz="2400" dirty="0" smtClean="0">
                <a:cs typeface="B Nazanin" pitchFamily="2" charset="-78"/>
              </a:rPr>
              <a:t>تخفيف</a:t>
            </a:r>
            <a:r>
              <a:rPr lang="fa-IR" sz="2400" dirty="0" smtClean="0">
                <a:cs typeface="B Nazanin" pitchFamily="2" charset="-78"/>
              </a:rPr>
              <a:t> </a:t>
            </a:r>
            <a:r>
              <a:rPr lang="ar-SA" sz="2400" dirty="0" smtClean="0">
                <a:cs typeface="B Nazanin" pitchFamily="2" charset="-78"/>
              </a:rPr>
              <a:t>هاي </a:t>
            </a:r>
            <a:r>
              <a:rPr lang="ar-SA" sz="2400" dirty="0" smtClean="0">
                <a:cs typeface="B Nazanin" pitchFamily="2" charset="-78"/>
              </a:rPr>
              <a:t>مالياتي و اعتبارات ترجيحي برخوردار شوند.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6.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تمهیدات دولت در بودجه در جهت پرداخت مطالبات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(انتشار اسناد خزانه اسلامی)</a:t>
            </a:r>
          </a:p>
        </p:txBody>
      </p:sp>
      <p:sp>
        <p:nvSpPr>
          <p:cNvPr id="6" name="Title 1"/>
          <p:cNvSpPr txBox="1">
            <a:spLocks/>
          </p:cNvSpPr>
          <p:nvPr/>
        </p:nvSpPr>
        <p:spPr>
          <a:xfrm>
            <a:off x="381000" y="1447800"/>
            <a:ext cx="8229600" cy="5029200"/>
          </a:xfrm>
          <a:prstGeom prst="rect">
            <a:avLst/>
          </a:prstGeom>
        </p:spPr>
        <p:txBody>
          <a:bodyPr vert="horz" anchor="ctr">
            <a:normAutofit lnSpcReduction="10000"/>
          </a:bodyPr>
          <a:lstStyle/>
          <a:p>
            <a:pPr algn="just" rtl="1"/>
            <a:r>
              <a:rPr lang="fa-IR" sz="2400" dirty="0" smtClean="0">
                <a:cs typeface="B Nazanin" pitchFamily="2" charset="-78"/>
              </a:rPr>
              <a:t>در خصوص انتشار اسناد خزانه اسلامی تا سقف 60 هزار میلیارد ریال، باید گفت:</a:t>
            </a:r>
          </a:p>
          <a:p>
            <a:pPr lvl="0" algn="just" rtl="1">
              <a:buClr>
                <a:schemeClr val="accent2"/>
              </a:buClr>
              <a:buFont typeface="Wingdings" pitchFamily="2" charset="2"/>
              <a:buChar char="v"/>
            </a:pPr>
            <a:r>
              <a:rPr lang="fa-IR" sz="2400" dirty="0" smtClean="0">
                <a:cs typeface="B Nazanin" pitchFamily="2" charset="-78"/>
              </a:rPr>
              <a:t>چارچوب حقوقی و قانونی روشنی برای انتشار اسناد خزانه اسلامی وجود ندارد.</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دولت با استفاده از ابزارهای مالی بازپرداخت اصل و فرع دیون خود را به دولت های بعدی محول کرده است.</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مطالبات نقد بخش خصوصی را به رغم تورم دو رقمی و بالا در کشور با ارایه اسناد خزانه اسلامی بازپرداخت می نماید که قطعا بازدهی آن کمتر از نرخ تورم است. بدین ترتیب زیان درخور توجهی را متوجه طلبکاران خود می نماید.</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احتمال فروش اسناد خزانه اسلامی در بازارهای ثانویه به قیمت اسمی تعیین شده عملا وجود ندارد و دارندگان چنین اسنادی در صورت نیاز به وجوه نقد ناگزیر خواهند بود این اسناد را با نرخ های تنزیل بسیاربالاتر از نرخ سود اسمی آنها به فروش رسانند و متقبل زیان شوند.</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کل مطالبات بخش خصوصی از دولت نزدیک 10 برابر مبلغ در نظر گرفته شده در این بند است. مبلغ پیش بینی شده در صورت تحقق تنها بخش ناچیزی از مطالبات بخش خصوصی را پوشش خواهد داد.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762000"/>
            <a:ext cx="8229600" cy="838200"/>
          </a:xfrm>
          <a:prstGeom prst="rect">
            <a:avLst/>
          </a:prstGeom>
        </p:spPr>
        <p:txBody>
          <a:bodyPr vert="horz" anchor="ctr">
            <a:normAutofit fontScale="925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6.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تمهیدات دولت در بودجه در جهت پرداخت مطالبات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(انتشار اسناد خزانه اسلامی)</a:t>
            </a:r>
          </a:p>
        </p:txBody>
      </p:sp>
      <p:sp>
        <p:nvSpPr>
          <p:cNvPr id="6" name="Title 1"/>
          <p:cNvSpPr txBox="1">
            <a:spLocks/>
          </p:cNvSpPr>
          <p:nvPr/>
        </p:nvSpPr>
        <p:spPr>
          <a:xfrm>
            <a:off x="381000" y="1981200"/>
            <a:ext cx="8229600" cy="2133600"/>
          </a:xfrm>
          <a:prstGeom prst="rect">
            <a:avLst/>
          </a:prstGeom>
          <a:solidFill>
            <a:schemeClr val="accent1">
              <a:lumMod val="60000"/>
              <a:lumOff val="40000"/>
            </a:schemeClr>
          </a:solidFill>
        </p:spPr>
        <p:txBody>
          <a:bodyPr vert="horz" anchor="ctr">
            <a:normAutofit/>
          </a:bodyPr>
          <a:lstStyle/>
          <a:p>
            <a:pPr algn="just" rtl="1"/>
            <a:r>
              <a:rPr lang="fa-IR" sz="2400" dirty="0" smtClean="0">
                <a:cs typeface="B Nazanin" pitchFamily="2" charset="-78"/>
              </a:rPr>
              <a:t>با توجه به تحلیل فوق پیشنهاد می شود: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جايگاه قانوني "اسناد خزانه اسلامي" در لايحه بودجه تعريف شود.</a:t>
            </a:r>
            <a:endParaRPr lang="en-US" sz="2400" dirty="0" smtClean="0">
              <a:cs typeface="B Nazanin" pitchFamily="2" charset="-78"/>
            </a:endParaRPr>
          </a:p>
          <a:p>
            <a:pPr marL="363538" algn="just" rtl="1">
              <a:buClr>
                <a:schemeClr val="accent2"/>
              </a:buClr>
              <a:buFont typeface="Wingdings" pitchFamily="2" charset="2"/>
              <a:buChar char="v"/>
            </a:pPr>
            <a:r>
              <a:rPr lang="ar-SA" sz="2400" dirty="0" smtClean="0">
                <a:cs typeface="B Nazanin" pitchFamily="2" charset="-78"/>
              </a:rPr>
              <a:t>دولت تعهد نمايد در زمان سررسيد اسناد، نرخ سودي معادل ميانگين نرخ تورم دوره اعتبار اسناد خزانه به اضافه 6 درصد به آن تعلق گيرد.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6.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تمهیدات دولت در بودجه در جهت پرداخت مطالبات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(فروش سهام و دارایی های نیروگاه ها)</a:t>
            </a:r>
          </a:p>
        </p:txBody>
      </p:sp>
      <p:sp>
        <p:nvSpPr>
          <p:cNvPr id="6" name="Title 1"/>
          <p:cNvSpPr txBox="1">
            <a:spLocks/>
          </p:cNvSpPr>
          <p:nvPr/>
        </p:nvSpPr>
        <p:spPr>
          <a:xfrm>
            <a:off x="381000" y="1447800"/>
            <a:ext cx="8229600" cy="5029200"/>
          </a:xfrm>
          <a:prstGeom prst="rect">
            <a:avLst/>
          </a:prstGeom>
        </p:spPr>
        <p:txBody>
          <a:bodyPr vert="horz" anchor="ctr">
            <a:normAutofit fontScale="92500" lnSpcReduction="10000"/>
          </a:bodyPr>
          <a:lstStyle/>
          <a:p>
            <a:pPr algn="just" rtl="1">
              <a:buClr>
                <a:schemeClr val="accent2"/>
              </a:buClr>
              <a:buFont typeface="Wingdings" pitchFamily="2" charset="2"/>
              <a:buChar char="v"/>
            </a:pPr>
            <a:r>
              <a:rPr lang="fa-IR" sz="2400" dirty="0" smtClean="0">
                <a:cs typeface="B Nazanin" pitchFamily="2" charset="-78"/>
              </a:rPr>
              <a:t>به موجب بند 3-13- لایحه بودجه به دولت و دستگاه های اجرایی اجازه داده می شود با رعایت قوانین و مقررات مربوطه در سقف سیصد هزار میلیارد ریال نسبت به فروش سهام، سهم الشرکه، اموال و دارایی ها و حقوق مالی و نیروگاه ها متعلق به دولت و موسسات و شرکت های دولتی تابعه و وابسته اقدام نموده و منابع حاصله را به حساب خاصی نزد خزانه داری کل کشور واریز نماید. همچنین دولت و دستگاه های یاد شده با رعایت قوانین و مقررات مربوطه می توانند علاوه بر فروش نسبت به واگذاری و تهاتر موارد مذکور در سقف یاد شده نیز اقدام نمایند. </a:t>
            </a:r>
          </a:p>
          <a:p>
            <a:pPr algn="just" rtl="1">
              <a:buClr>
                <a:schemeClr val="accent2"/>
              </a:buClr>
              <a:buFont typeface="Wingdings" pitchFamily="2" charset="2"/>
              <a:buChar char="v"/>
            </a:pPr>
            <a:r>
              <a:rPr lang="fa-IR" sz="2400" dirty="0" smtClean="0">
                <a:cs typeface="B Nazanin" pitchFamily="2" charset="-78"/>
              </a:rPr>
              <a:t>مجموع مبالغ حاصله فوق و یا واگذاری ها، بابت مطالبات و دیون ناشی از رای دیوان عدالت اداری و محاکم قضایی و نیز ایفای تعهدات دستگاه های اجرایی و مطالبات قانونی ناشی از این قانون و قوانین بودجه سال 1391 و قبل از آن دولت و دستگاه های اجرایی مذکور و شرکت های دولتی وابسته و تابعه آنها به اشخاص حقیقی و حقوقی دولتی، عمومی غیردولتی و خصوصی به ویژه پیمانکاران، مشاوران، سازندگان تجهیزات طرح های تملک دارایی های سرمایه ای این قانون و قوانین بودجه سال های قبل، بازپرداخت اصل و سود اوراق مشارکت و تعهدات ارزی و ریالی فاینانس خارجی و داخلی، فروشندگان برق بخش خصوصی، صندوق ها، بیمه ها و بانک های دولتی، غیر دولتی و خصوصی، ایثارگران، جانبازان، آزادگان و خانواده معظم شهدا و مفاد قانون تفسیر ماده (13) قانون حمایت از آزادگان، طرح اصلاح موادی از قانون خدمت وظیفه عمومی پرداخت، هزینه، مصرف و یا تسویه و یا تهاتر می شود.“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6.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تمهیدات دولت در بودجه در جهت پرداخت مطالبات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(فروش سهام و دارایی های نیروگاه ها)</a:t>
            </a:r>
          </a:p>
        </p:txBody>
      </p:sp>
      <p:sp>
        <p:nvSpPr>
          <p:cNvPr id="6" name="Title 1"/>
          <p:cNvSpPr txBox="1">
            <a:spLocks/>
          </p:cNvSpPr>
          <p:nvPr/>
        </p:nvSpPr>
        <p:spPr>
          <a:xfrm>
            <a:off x="381000" y="1447800"/>
            <a:ext cx="8229600" cy="5029200"/>
          </a:xfrm>
          <a:prstGeom prst="rect">
            <a:avLst/>
          </a:prstGeom>
        </p:spPr>
        <p:txBody>
          <a:bodyPr vert="horz" anchor="ctr">
            <a:normAutofit fontScale="92500"/>
          </a:bodyPr>
          <a:lstStyle/>
          <a:p>
            <a:pPr algn="just" rtl="1">
              <a:buClr>
                <a:schemeClr val="accent2"/>
              </a:buClr>
              <a:buFont typeface="Wingdings" pitchFamily="2" charset="2"/>
              <a:buChar char="v"/>
            </a:pPr>
            <a:r>
              <a:rPr lang="fa-IR" sz="2400" dirty="0" smtClean="0">
                <a:cs typeface="B Nazanin" pitchFamily="2" charset="-78"/>
              </a:rPr>
              <a:t>شایان ذکر است که بدهی های معوق وزارت نیرو به پیمانکاران و مشاوران خصوصی بر اساس برآوردهای اعلام شده از طرف نهادهای بخش خصوصی بیش از 55 هزار میلیارد تومان است. در صورت موفقیت فروش سهام و دارایی های نیروگاه های دولتی تا سقف 30 هزار میلیارد تومان، بدهی های دولت به بخش خصوصی قابل پرداخت نخواهد بود تا چه رسد به بدهی های آن به اشخاص حقیقی و حقوقی دولتی و عمومی غیر دولتی.</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از این گذشته در شرایطی که تعیین تعرفه برق نیروگاه ها بر عهده دولت است و دولت در اجرای قانون هدفمندسازی یارانه ها به طور مکرر قیمت حامل های انرژی را افزایش می دهد، بخش خصوصی در غیاب اطمینان از سودآوری نیروگاه ها رغبتی به خرید آنها نخواهد داشت.</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بالاخره باید به این نکته توجه نمود که بخش خصوصی حتی در صورت راغب بودن برای خرید سهام و دارایی های نیروگاه ها منابع نقد لازم برای این کار را نخواهد داشت و خود نیازمند دریافت تسهیلات بانکی خواهد بود. نظر به اینکه در وضعیت کنونی بانک ها با کمبود منابع مواجه اند و با بدهی های انباشته به بانک مرکزی دست به گریبانند، احتمال دسترسی بخش خصوصی داخلی به تسهیلات بانکی به منظور خرید نیروگاه ها بسیار اندک است.</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6.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تمهیدات دولت در بودجه در جهت پرداخت مطالبات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(فروش اموال منقول و غیر منقول مازاد وزارتخانه ها و موسسات دولتی)</a:t>
            </a: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buClr>
                <a:schemeClr val="accent2"/>
              </a:buClr>
              <a:buFont typeface="Wingdings" pitchFamily="2" charset="2"/>
              <a:buChar char="v"/>
            </a:pPr>
            <a:r>
              <a:rPr lang="fa-IR" sz="2400" dirty="0" smtClean="0">
                <a:cs typeface="B Nazanin" pitchFamily="2" charset="-78"/>
              </a:rPr>
              <a:t>به موجب بند 7-13- لایحه دولت و دستگاه های اجرایی مجازند اموال منقول و غیر منقول مازاد وزارتخانه ها و موسسات دولتی خود را به فروش برسانند و وجوه حاصل را به درآمد عمومی کشور نزد خزانه داری کل کشور و یا خزانه معین استان حسب مورد موضوع اجزاء ردیف 210200 جدول شماره (5) این قانون واریز نمایند. </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صد درصد وجوه واریزی از محل اعتبارات ردیف های متفرقه مربوطه که ذیل ردیف 530000 جدول شماره (9) این قانون پیش بینی شده است، با تصویب دولت در اختیار دستگاه اجرایی ذیربط حسب مورد ملی یا استانی قرار می گیرد تا حداقل 90 درصد آن را صرف بازپرداخت اصل و سود اوراق مشارکت سال های قبل و تعهدات ارزی و ریالی فاینانس، اجرا و ایفای تعهدات طرح های تملک دارایی های سرمایه ای نیمه تمام مصوب، تجمیع ساختمان های اداری، تعمیر و تجهیز و تبدیل به احسن اموال مذکور با اولویت کاربری قبلی، یا بازخرید نیروی انسانی و پاداش پایان خدمت کارکنان نمایند. تا ده درصد باقی مانده صرف پرداخت کمک به تعاونی های مسکن، مصرف و اعتبار کارکنان و صندوق بازنشستگی مربوط به دستگاه می شود."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6.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تمهیدات دولت در بودجه در جهت پرداخت مطالبات بخش خصوصی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(فروش اموال منقول و غیر منقول مازاد وزارتخانه ها و موسسات دولتی)</a:t>
            </a:r>
          </a:p>
        </p:txBody>
      </p:sp>
      <p:sp>
        <p:nvSpPr>
          <p:cNvPr id="6" name="Title 1"/>
          <p:cNvSpPr txBox="1">
            <a:spLocks/>
          </p:cNvSpPr>
          <p:nvPr/>
        </p:nvSpPr>
        <p:spPr>
          <a:xfrm>
            <a:off x="381000" y="1447800"/>
            <a:ext cx="8229600" cy="3962400"/>
          </a:xfrm>
          <a:prstGeom prst="rect">
            <a:avLst/>
          </a:prstGeom>
        </p:spPr>
        <p:txBody>
          <a:bodyPr vert="horz" anchor="ctr">
            <a:normAutofit/>
          </a:bodyPr>
          <a:lstStyle/>
          <a:p>
            <a:pPr algn="just" rtl="1"/>
            <a:r>
              <a:rPr lang="ar-SA" sz="2400" dirty="0" smtClean="0">
                <a:cs typeface="B Nazanin" pitchFamily="2" charset="-78"/>
              </a:rPr>
              <a:t>بر این بند از لایحه ایرادات زیر وارد است:</a:t>
            </a:r>
            <a:endParaRPr lang="en-US"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اول آنکه سقف معینی برای فروش </a:t>
            </a:r>
            <a:r>
              <a:rPr lang="fa-IR" sz="2400" dirty="0" smtClean="0">
                <a:cs typeface="B Nazanin" pitchFamily="2" charset="-78"/>
              </a:rPr>
              <a:t>اموال منقول و غیر منقول مازاد وزارتخانه ها و موسسات دولتی تعیین نشده است. این امر اساسا مغیر با اصول بودجه نویسی است.</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دوم آنکه شیوه شناسایی اموال منقول و غیر منقول مازاد وزارتخانه ها و موسسات دولتی تعیین نشده است.</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سوم آنکه شیوه قیمت گذاری و نحوه فروش این اموال مازاد مشخص نیست.</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چهارم آنکه با توجه به نکات فوق امکان سوء استفاده در معاملات دولتی از این دست بسیار بالاست.</a:t>
            </a:r>
            <a:endParaRPr lang="en-US" sz="2400" dirty="0" smtClean="0">
              <a:cs typeface="B Nazanin" pitchFamily="2" charset="-78"/>
            </a:endParaRPr>
          </a:p>
          <a:p>
            <a:pPr algn="just" rtl="1"/>
            <a:r>
              <a:rPr lang="ar-SA" sz="2400" dirty="0" smtClean="0">
                <a:cs typeface="B Nazanin" pitchFamily="2" charset="-78"/>
              </a:rPr>
              <a:t> </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685800"/>
          </a:xfrm>
          <a:prstGeom prst="rect">
            <a:avLst/>
          </a:prstGeom>
        </p:spPr>
        <p:txBody>
          <a:bodyPr vert="horz" anchor="ctr">
            <a:normAutofit/>
          </a:bodyPr>
          <a:lstStyle/>
          <a:p>
            <a:pPr lvl="0" algn="ctr" rtl="1">
              <a:spcBef>
                <a:spcPct val="0"/>
              </a:spcBef>
              <a:defRPr/>
            </a:pP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اثرات بودجه دولت بر بخش خصوصی کشور</a:t>
            </a:r>
            <a:endParaRPr lang="en-US" sz="2800" b="1" dirty="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16401"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026" name="Group 2"/>
          <p:cNvGrpSpPr>
            <a:grpSpLocks/>
          </p:cNvGrpSpPr>
          <p:nvPr/>
        </p:nvGrpSpPr>
        <p:grpSpPr bwMode="auto">
          <a:xfrm>
            <a:off x="685800" y="1828800"/>
            <a:ext cx="7696200" cy="3657600"/>
            <a:chOff x="1352" y="9626"/>
            <a:chExt cx="9110" cy="4630"/>
          </a:xfrm>
        </p:grpSpPr>
        <p:sp>
          <p:nvSpPr>
            <p:cNvPr id="1027" name="AutoShape 3"/>
            <p:cNvSpPr>
              <a:spLocks noChangeArrowheads="1"/>
            </p:cNvSpPr>
            <p:nvPr/>
          </p:nvSpPr>
          <p:spPr bwMode="auto">
            <a:xfrm>
              <a:off x="4582" y="9626"/>
              <a:ext cx="2691" cy="1635"/>
            </a:xfrm>
            <a:prstGeom prst="roundRect">
              <a:avLst>
                <a:gd name="adj" fmla="val 16667"/>
              </a:avLst>
            </a:prstGeom>
            <a:solidFill>
              <a:srgbClr val="F79646"/>
            </a:solidFill>
            <a:ln w="127000" cmpd="dbl">
              <a:solidFill>
                <a:srgbClr val="97470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dirty="0" smtClean="0">
                  <a:ln>
                    <a:noFill/>
                  </a:ln>
                  <a:solidFill>
                    <a:schemeClr val="tx1"/>
                  </a:solidFill>
                  <a:effectLst/>
                  <a:latin typeface="Calibri" pitchFamily="34" charset="0"/>
                  <a:ea typeface="Arial" pitchFamily="34" charset="0"/>
                  <a:cs typeface="B Nazanin" pitchFamily="2" charset="-78"/>
                </a:rPr>
                <a:t>تأثیر بودجه دولت</a:t>
              </a:r>
              <a:endParaRPr kumimoji="0" lang="en-US" sz="1800" b="0" i="0" u="none" strike="noStrike" cap="none" normalizeH="0" baseline="0" dirty="0" smtClean="0">
                <a:ln>
                  <a:noFill/>
                </a:ln>
                <a:solidFill>
                  <a:schemeClr val="tx1"/>
                </a:solidFill>
                <a:effectLst/>
                <a:latin typeface="Calibri" pitchFamily="34" charset="0"/>
                <a:ea typeface="Arial" pitchFamily="34" charset="0"/>
                <a:cs typeface="B Nazanin"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dirty="0" smtClean="0">
                  <a:ln>
                    <a:noFill/>
                  </a:ln>
                  <a:solidFill>
                    <a:schemeClr val="tx1"/>
                  </a:solidFill>
                  <a:effectLst/>
                  <a:latin typeface="Calibri" pitchFamily="34" charset="0"/>
                  <a:ea typeface="Arial" pitchFamily="34" charset="0"/>
                  <a:cs typeface="B Nazanin" pitchFamily="2" charset="-78"/>
                </a:rPr>
                <a:t>بر بخش خصوصی</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AutoShape 4"/>
            <p:cNvSpPr>
              <a:spLocks noChangeArrowheads="1"/>
            </p:cNvSpPr>
            <p:nvPr/>
          </p:nvSpPr>
          <p:spPr bwMode="auto">
            <a:xfrm>
              <a:off x="7964" y="9709"/>
              <a:ext cx="2483" cy="735"/>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ثبات اقتصاد کلان</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AutoShape 5"/>
            <p:cNvSpPr>
              <a:spLocks noChangeArrowheads="1"/>
            </p:cNvSpPr>
            <p:nvPr/>
          </p:nvSpPr>
          <p:spPr bwMode="auto">
            <a:xfrm>
              <a:off x="1352" y="9854"/>
              <a:ext cx="2483" cy="735"/>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مشوق ها و معافیت ها</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AutoShape 6"/>
            <p:cNvSpPr>
              <a:spLocks noChangeArrowheads="1"/>
            </p:cNvSpPr>
            <p:nvPr/>
          </p:nvSpPr>
          <p:spPr bwMode="auto">
            <a:xfrm>
              <a:off x="4100" y="12762"/>
              <a:ext cx="2721" cy="1494"/>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400" b="0" i="0" u="none" strike="noStrike" cap="none" normalizeH="0" baseline="0" smtClean="0">
                  <a:ln>
                    <a:noFill/>
                  </a:ln>
                  <a:solidFill>
                    <a:schemeClr val="tx1"/>
                  </a:solidFill>
                  <a:effectLst/>
                  <a:latin typeface="Calibri" pitchFamily="34" charset="0"/>
                  <a:ea typeface="Arial" pitchFamily="34" charset="0"/>
                  <a:cs typeface="B Nazanin" pitchFamily="2" charset="-78"/>
                </a:rPr>
                <a:t>تسهیلات بانکی از منابع صندوق توسعه ملی و سایر منابع</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AutoShape 7"/>
            <p:cNvSpPr>
              <a:spLocks noChangeArrowheads="1"/>
            </p:cNvSpPr>
            <p:nvPr/>
          </p:nvSpPr>
          <p:spPr bwMode="auto">
            <a:xfrm>
              <a:off x="1369" y="10941"/>
              <a:ext cx="2483" cy="735"/>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مالیات ها</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AutoShape 8"/>
            <p:cNvSpPr>
              <a:spLocks noChangeArrowheads="1"/>
            </p:cNvSpPr>
            <p:nvPr/>
          </p:nvSpPr>
          <p:spPr bwMode="auto">
            <a:xfrm>
              <a:off x="7039" y="12769"/>
              <a:ext cx="2493" cy="1378"/>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تاثیر اجرای مرحله دوم هدفمند سازی یارانه ها</a:t>
              </a:r>
              <a:endParaRPr kumimoji="0" lang="en-US" sz="1800" b="0" i="0" u="none" strike="noStrike" cap="none" normalizeH="0" baseline="0" smtClean="0">
                <a:ln>
                  <a:noFill/>
                </a:ln>
                <a:solidFill>
                  <a:schemeClr val="tx1"/>
                </a:solidFill>
                <a:effectLst/>
                <a:latin typeface="Calibri" pitchFamily="34" charset="0"/>
                <a:ea typeface="Arial" pitchFamily="34" charset="0"/>
                <a:cs typeface="B Nazanin"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AutoShape 9"/>
            <p:cNvSpPr>
              <a:spLocks noChangeArrowheads="1"/>
            </p:cNvSpPr>
            <p:nvPr/>
          </p:nvSpPr>
          <p:spPr bwMode="auto">
            <a:xfrm>
              <a:off x="1412" y="12154"/>
              <a:ext cx="2493" cy="1378"/>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پرداخت مطالبات</a:t>
              </a:r>
              <a:endParaRPr kumimoji="0" lang="en-US" sz="1800" b="0" i="0" u="none" strike="noStrike" cap="none" normalizeH="0" baseline="0" smtClean="0">
                <a:ln>
                  <a:noFill/>
                </a:ln>
                <a:solidFill>
                  <a:schemeClr val="tx1"/>
                </a:solidFill>
                <a:effectLst/>
                <a:latin typeface="Calibri" pitchFamily="34" charset="0"/>
                <a:ea typeface="Arial" pitchFamily="34" charset="0"/>
                <a:cs typeface="B Nazanin"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بخش خصوصی</a:t>
              </a:r>
              <a:endParaRPr kumimoji="0" lang="en-US" sz="1800" b="0" i="0" u="none" strike="noStrike" cap="none" normalizeH="0" baseline="0" smtClean="0">
                <a:ln>
                  <a:noFill/>
                </a:ln>
                <a:solidFill>
                  <a:schemeClr val="tx1"/>
                </a:solidFill>
                <a:effectLst/>
                <a:latin typeface="Calibri" pitchFamily="34" charset="0"/>
                <a:ea typeface="Arial" pitchFamily="34" charset="0"/>
                <a:cs typeface="B Nazanin"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flipV="1">
              <a:off x="7273" y="10125"/>
              <a:ext cx="691" cy="319"/>
            </a:xfrm>
            <a:prstGeom prst="straightConnector1">
              <a:avLst/>
            </a:prstGeom>
            <a:noFill/>
            <a:ln w="28575">
              <a:solidFill>
                <a:srgbClr val="000000"/>
              </a:solidFill>
              <a:round/>
              <a:headEnd/>
              <a:tailEnd type="triangle" w="med" len="med"/>
            </a:ln>
          </p:spPr>
        </p:cxnSp>
        <p:cxnSp>
          <p:nvCxnSpPr>
            <p:cNvPr id="1035" name="AutoShape 11"/>
            <p:cNvCxnSpPr>
              <a:cxnSpLocks noChangeShapeType="1"/>
            </p:cNvCxnSpPr>
            <p:nvPr/>
          </p:nvCxnSpPr>
          <p:spPr bwMode="auto">
            <a:xfrm>
              <a:off x="7388" y="10884"/>
              <a:ext cx="576" cy="57"/>
            </a:xfrm>
            <a:prstGeom prst="straightConnector1">
              <a:avLst/>
            </a:prstGeom>
            <a:noFill/>
            <a:ln w="28575">
              <a:solidFill>
                <a:srgbClr val="000000"/>
              </a:solidFill>
              <a:round/>
              <a:headEnd/>
              <a:tailEnd type="triangle" w="med" len="med"/>
            </a:ln>
          </p:spPr>
        </p:cxnSp>
        <p:cxnSp>
          <p:nvCxnSpPr>
            <p:cNvPr id="1036" name="AutoShape 12"/>
            <p:cNvCxnSpPr>
              <a:cxnSpLocks noChangeShapeType="1"/>
            </p:cNvCxnSpPr>
            <p:nvPr/>
          </p:nvCxnSpPr>
          <p:spPr bwMode="auto">
            <a:xfrm>
              <a:off x="6696" y="11406"/>
              <a:ext cx="909" cy="1356"/>
            </a:xfrm>
            <a:prstGeom prst="straightConnector1">
              <a:avLst/>
            </a:prstGeom>
            <a:noFill/>
            <a:ln w="28575">
              <a:solidFill>
                <a:srgbClr val="000000"/>
              </a:solidFill>
              <a:round/>
              <a:headEnd/>
              <a:tailEnd type="triangle" w="med" len="med"/>
            </a:ln>
          </p:spPr>
        </p:cxnSp>
        <p:cxnSp>
          <p:nvCxnSpPr>
            <p:cNvPr id="1037" name="AutoShape 13"/>
            <p:cNvCxnSpPr>
              <a:cxnSpLocks noChangeShapeType="1"/>
            </p:cNvCxnSpPr>
            <p:nvPr/>
          </p:nvCxnSpPr>
          <p:spPr bwMode="auto">
            <a:xfrm flipH="1">
              <a:off x="5356" y="11406"/>
              <a:ext cx="548" cy="1363"/>
            </a:xfrm>
            <a:prstGeom prst="straightConnector1">
              <a:avLst/>
            </a:prstGeom>
            <a:noFill/>
            <a:ln w="28575">
              <a:solidFill>
                <a:srgbClr val="000000"/>
              </a:solidFill>
              <a:round/>
              <a:headEnd/>
              <a:tailEnd type="triangle" w="med" len="med"/>
            </a:ln>
          </p:spPr>
        </p:cxnSp>
        <p:cxnSp>
          <p:nvCxnSpPr>
            <p:cNvPr id="1038" name="AutoShape 14"/>
            <p:cNvCxnSpPr>
              <a:cxnSpLocks noChangeShapeType="1"/>
            </p:cNvCxnSpPr>
            <p:nvPr/>
          </p:nvCxnSpPr>
          <p:spPr bwMode="auto">
            <a:xfrm flipH="1">
              <a:off x="3905" y="11113"/>
              <a:ext cx="677" cy="1772"/>
            </a:xfrm>
            <a:prstGeom prst="straightConnector1">
              <a:avLst/>
            </a:prstGeom>
            <a:noFill/>
            <a:ln w="28575">
              <a:solidFill>
                <a:srgbClr val="000000"/>
              </a:solidFill>
              <a:round/>
              <a:headEnd/>
              <a:tailEnd type="triangle" w="med" len="med"/>
            </a:ln>
          </p:spPr>
        </p:cxnSp>
        <p:cxnSp>
          <p:nvCxnSpPr>
            <p:cNvPr id="1039" name="AutoShape 15"/>
            <p:cNvCxnSpPr>
              <a:cxnSpLocks noChangeShapeType="1"/>
            </p:cNvCxnSpPr>
            <p:nvPr/>
          </p:nvCxnSpPr>
          <p:spPr bwMode="auto">
            <a:xfrm flipH="1" flipV="1">
              <a:off x="3815" y="10219"/>
              <a:ext cx="696" cy="225"/>
            </a:xfrm>
            <a:prstGeom prst="straightConnector1">
              <a:avLst/>
            </a:prstGeom>
            <a:noFill/>
            <a:ln w="28575">
              <a:solidFill>
                <a:srgbClr val="000000"/>
              </a:solidFill>
              <a:round/>
              <a:headEnd/>
              <a:tailEnd type="triangle" w="med" len="med"/>
            </a:ln>
          </p:spPr>
        </p:cxnSp>
        <p:sp>
          <p:nvSpPr>
            <p:cNvPr id="1040" name="AutoShape 16"/>
            <p:cNvSpPr>
              <a:spLocks noChangeArrowheads="1"/>
            </p:cNvSpPr>
            <p:nvPr/>
          </p:nvSpPr>
          <p:spPr bwMode="auto">
            <a:xfrm>
              <a:off x="7964" y="11323"/>
              <a:ext cx="2483" cy="1323"/>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واگذاری شرکت های دولتی</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41" name="AutoShape 17"/>
            <p:cNvCxnSpPr>
              <a:cxnSpLocks noChangeShapeType="1"/>
            </p:cNvCxnSpPr>
            <p:nvPr/>
          </p:nvCxnSpPr>
          <p:spPr bwMode="auto">
            <a:xfrm flipH="1">
              <a:off x="3835" y="10698"/>
              <a:ext cx="665" cy="574"/>
            </a:xfrm>
            <a:prstGeom prst="straightConnector1">
              <a:avLst/>
            </a:prstGeom>
            <a:noFill/>
            <a:ln w="28575">
              <a:solidFill>
                <a:srgbClr val="000000"/>
              </a:solidFill>
              <a:round/>
              <a:headEnd/>
              <a:tailEnd type="triangle" w="med" len="med"/>
            </a:ln>
          </p:spPr>
        </p:cxnSp>
        <p:sp>
          <p:nvSpPr>
            <p:cNvPr id="1042" name="AutoShape 18"/>
            <p:cNvSpPr>
              <a:spLocks noChangeArrowheads="1"/>
            </p:cNvSpPr>
            <p:nvPr/>
          </p:nvSpPr>
          <p:spPr bwMode="auto">
            <a:xfrm>
              <a:off x="7979" y="10519"/>
              <a:ext cx="2483" cy="735"/>
            </a:xfrm>
            <a:prstGeom prst="roundRect">
              <a:avLst>
                <a:gd name="adj" fmla="val 16667"/>
              </a:avLst>
            </a:prstGeom>
            <a:solidFill>
              <a:srgbClr val="FABF8F"/>
            </a:solidFill>
            <a:ln w="0">
              <a:noFill/>
              <a:round/>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800" b="0" i="0" u="none" strike="noStrike" cap="none" normalizeH="0" baseline="0" smtClean="0">
                  <a:ln>
                    <a:noFill/>
                  </a:ln>
                  <a:solidFill>
                    <a:schemeClr val="tx1"/>
                  </a:solidFill>
                  <a:effectLst/>
                  <a:latin typeface="Calibri" pitchFamily="34" charset="0"/>
                  <a:ea typeface="Arial" pitchFamily="34" charset="0"/>
                  <a:cs typeface="B Nazanin" pitchFamily="2" charset="-78"/>
                </a:rPr>
                <a:t>بازارهای مالی</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43" name="AutoShape 19"/>
            <p:cNvCxnSpPr>
              <a:cxnSpLocks noChangeShapeType="1"/>
            </p:cNvCxnSpPr>
            <p:nvPr/>
          </p:nvCxnSpPr>
          <p:spPr bwMode="auto">
            <a:xfrm>
              <a:off x="7273" y="11290"/>
              <a:ext cx="691" cy="770"/>
            </a:xfrm>
            <a:prstGeom prst="straightConnector1">
              <a:avLst/>
            </a:prstGeom>
            <a:noFill/>
            <a:ln w="28575">
              <a:solidFill>
                <a:srgbClr val="000000"/>
              </a:solidFill>
              <a:round/>
              <a:headEnd/>
              <a:tailEnd type="triangle" w="med" len="med"/>
            </a:ln>
          </p:spPr>
        </p:cxn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7.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افزایش نرخ مالیات و تلاش مالیاتی دولت در سال 1392</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1447800"/>
            <a:ext cx="8229600" cy="4953000"/>
          </a:xfrm>
          <a:prstGeom prst="rect">
            <a:avLst/>
          </a:prstGeom>
        </p:spPr>
        <p:txBody>
          <a:bodyPr vert="horz" anchor="ctr">
            <a:noAutofit/>
          </a:bodyPr>
          <a:lstStyle/>
          <a:p>
            <a:pPr algn="just" rtl="1">
              <a:buClr>
                <a:schemeClr val="accent2"/>
              </a:buClr>
              <a:buFont typeface="Wingdings" pitchFamily="2" charset="2"/>
              <a:buChar char="v"/>
            </a:pPr>
            <a:r>
              <a:rPr lang="fa-IR" sz="2000" dirty="0" smtClean="0">
                <a:cs typeface="B Nazanin" pitchFamily="2" charset="-78"/>
              </a:rPr>
              <a:t>به موجب بند 1-45 لایحه "سازمان امور مالیاتی کشور مکلف است اسامی مدیران موسسات و شرکت هایی که دارای بدهی مالیاتی (اعم از مالیات مستقیم و مالیات بر ارزش افزوده) هستند و همچنین مدیران و اعضای هیأت مدیره موسسات و شرکت هایی که با صدور اسناد (صورتحساب) مبتنی بر انجام معاملات غیر واقعی در نظام اقتصادی از جمله امور مالی و مالیاتی کشور مبادرت می ورزند و تکالیف مقرر در قوانین مالیاتی را مراعات ننمایند، به همراه مشخصات آنان به اداره ثبت شرکت ها اعلام نماید.</a:t>
            </a:r>
            <a:endParaRPr lang="en-US" sz="2000" dirty="0" smtClean="0">
              <a:cs typeface="B Nazanin" pitchFamily="2" charset="-78"/>
            </a:endParaRPr>
          </a:p>
          <a:p>
            <a:pPr algn="just" rtl="1">
              <a:buClr>
                <a:schemeClr val="accent2"/>
              </a:buClr>
            </a:pPr>
            <a:r>
              <a:rPr lang="fa-IR" sz="2000" dirty="0" smtClean="0">
                <a:cs typeface="B Nazanin" pitchFamily="2" charset="-78"/>
              </a:rPr>
              <a:t>اداره مذکور موظف است، در خصوص مدیران و اعضای هیأت مدیره که مرتکب تخلفات مذکور شوند از ثبت شرکت یا موسسه به نام آنان و همچنین از ثبت مصوبات مربوط به انتخاب مدیران یاد شده در سایر شرکت ها ممانعت کند.“ نکته در اینجاست که:</a:t>
            </a:r>
            <a:endParaRPr lang="en-US" sz="2000" dirty="0" smtClean="0">
              <a:cs typeface="B Nazanin" pitchFamily="2" charset="-78"/>
            </a:endParaRPr>
          </a:p>
          <a:p>
            <a:pPr marL="538163" lvl="0" algn="just" rtl="1">
              <a:buClr>
                <a:schemeClr val="accent2"/>
              </a:buClr>
              <a:buFont typeface="Wingdings" pitchFamily="2" charset="2"/>
              <a:buChar char="v"/>
            </a:pPr>
            <a:r>
              <a:rPr lang="fa-IR" sz="2000" dirty="0" smtClean="0">
                <a:cs typeface="B Nazanin" pitchFamily="2" charset="-78"/>
              </a:rPr>
              <a:t>در این بند تمایزی میان بدهکاران مالیاتی و افراد متخلف که قوانین جاری را نقض می کنند وجود ندارد.</a:t>
            </a:r>
            <a:endParaRPr lang="en-US" sz="2000" dirty="0" smtClean="0">
              <a:cs typeface="B Nazanin" pitchFamily="2" charset="-78"/>
            </a:endParaRPr>
          </a:p>
          <a:p>
            <a:pPr marL="538163" lvl="0" algn="just" rtl="1">
              <a:buClr>
                <a:schemeClr val="accent2"/>
              </a:buClr>
              <a:buFont typeface="Wingdings" pitchFamily="2" charset="2"/>
              <a:buChar char="v"/>
            </a:pPr>
            <a:r>
              <a:rPr lang="fa-IR" sz="2000" dirty="0" smtClean="0">
                <a:cs typeface="B Nazanin" pitchFamily="2" charset="-78"/>
              </a:rPr>
              <a:t>ضمنا در بند 34 از لایحه بودجه، تسویه بدهی مالیاتی مودیان از طریق مصالحه پیش بینی شده است و این موضوع با مفاد بند 1-45- در تعارض است.</a:t>
            </a:r>
            <a:endParaRPr lang="en-US" sz="2000" dirty="0" smtClean="0">
              <a:cs typeface="B Nazanin" pitchFamily="2" charset="-78"/>
            </a:endParaRPr>
          </a:p>
          <a:p>
            <a:pPr marL="538163" lvl="0" algn="just" rtl="1">
              <a:buClr>
                <a:schemeClr val="accent2"/>
              </a:buClr>
              <a:buFont typeface="Wingdings" pitchFamily="2" charset="2"/>
              <a:buChar char="v"/>
            </a:pPr>
            <a:r>
              <a:rPr lang="fa-IR" sz="2000" dirty="0" smtClean="0">
                <a:cs typeface="B Nazanin" pitchFamily="2" charset="-78"/>
              </a:rPr>
              <a:t>مرجع تشخیص خلاف مودیان در این بند از لایحه سازمان امور مالیاتی است. در حالی که ممکن است نظر این سازمان مورد تأیید مدیران شرکت های طرف حساب آن نباشد. در ماده 201 قانون مالیات های مستقیم تعقيب و اقامه دعوي عليه مرتكبين نزد مراجع قضايي از طرف وزير امور اقتصادي و دارايي پیش بینی شده است.</a:t>
            </a:r>
            <a:endParaRPr lang="en-US" sz="2000" dirty="0">
              <a:cs typeface="B Nazanin"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(محدودیت تسهیلات اعطایی بانک ها در سال 1392)</a:t>
            </a: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r>
              <a:rPr lang="ar-SA" sz="2400" dirty="0" smtClean="0">
                <a:cs typeface="B Nazanin" pitchFamily="2" charset="-78"/>
              </a:rPr>
              <a:t>در سال 1392 نظام بانکی کشور به دلایل زیر در وضعیتی نخواهد بود که اقدام به افزایش تسهیلات اعطایی به بخش خصوصی بنماید:</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یکم آنکه حجم تسهیلات اعطایی معوق در خور توجه است و به 73 هزار میلیارد تومان بالغ شده است.</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دوم آنکه بدهی بانک ها به بانک مرکزی در سه ماهه سوم سال 1390 معادل 472.2 هزار میلیارد ریال بوده است.</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سوم آنکه دولت، شرکت های دولتی و شهرداری ها در سال 1392 در نظر دارند </a:t>
            </a:r>
            <a:r>
              <a:rPr lang="fa-IR" sz="2400" dirty="0" smtClean="0">
                <a:cs typeface="B Nazanin" pitchFamily="2" charset="-78"/>
              </a:rPr>
              <a:t>حداقل 320 هزار</a:t>
            </a:r>
            <a:r>
              <a:rPr lang="ar-SA" sz="2400" dirty="0" smtClean="0">
                <a:cs typeface="B Nazanin" pitchFamily="2" charset="-78"/>
              </a:rPr>
              <a:t> میلیارد ریال اوراق بدهی منتشر نمایند. بدیهی است با انتشار این اوراق، مردم بخشی از سپرده های خود را از بانک ها خارج و صرف خرید این اوراق می نمایند.</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چهارم آنکه در صورت تداوم تحریم ها و بالا بودن انتظارات تورمی اکثر عاملان اقتصادی تمایل خواهند داشت، پس اندازهای خود را به جای سپرده گذاری در بانک ها به شکل انواع دارایی ها از جمله طلا، ارز و اموال غیر منقول نگهداری کنند.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(افزایش تقاضا برای تسهیلات اعطایی بانک ها در سال 1392)</a:t>
            </a: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r>
              <a:rPr lang="ar-SA" sz="2400" dirty="0" smtClean="0">
                <a:cs typeface="B Nazanin" pitchFamily="2" charset="-78"/>
              </a:rPr>
              <a:t>به دلایل زیر نیاز فعالان اقتصادی اعم از خصوصی و عمومی به تسهیلات بانکی به شدت افزایش خواهد یافت:</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یکم به دلیل تورم بالای حاکم بر اقتصاد کشور (که در سال 1391 در حدود 31.5 درصد برآورد می شود و در سال 1392 احتمالا کمتر از این نخواهد بود) نیاز به اعتبارات ریالی افزایش خواهد یافت.</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دوم به دلیل تنزل ارزش پول ملی به حدود یک سوم ارزش قبلی آن، معادل ریالی نیاز ارزی واحدهای تولیدی به صورت سرمایه در گردش به حدود سه برابر افزایش می یابد.</a:t>
            </a:r>
            <a:endParaRPr lang="en-US" sz="2400" dirty="0" smtClean="0">
              <a:cs typeface="B Nazanin" pitchFamily="2" charset="-78"/>
            </a:endParaRPr>
          </a:p>
          <a:p>
            <a:pPr marL="363538" lvl="0" algn="just" rtl="1">
              <a:buClr>
                <a:schemeClr val="accent2"/>
              </a:buClr>
              <a:buFont typeface="Wingdings" pitchFamily="2" charset="2"/>
              <a:buChar char="v"/>
            </a:pPr>
            <a:r>
              <a:rPr lang="ar-SA" sz="2400" dirty="0" smtClean="0">
                <a:cs typeface="B Nazanin" pitchFamily="2" charset="-78"/>
              </a:rPr>
              <a:t>سوم آنکه در معاملات خارجی به جای گشایش اعتبارات اسنادی (</a:t>
            </a:r>
            <a:r>
              <a:rPr lang="en-US" sz="2400" dirty="0" smtClean="0">
                <a:cs typeface="B Nazanin" pitchFamily="2" charset="-78"/>
              </a:rPr>
              <a:t>LC</a:t>
            </a:r>
            <a:r>
              <a:rPr lang="fa-IR" sz="2400" dirty="0" smtClean="0">
                <a:cs typeface="B Nazanin" pitchFamily="2" charset="-78"/>
              </a:rPr>
              <a:t>) با پیش پرداخت 10 تا 20 درصد، وارد کنندگان ناگزیرند کل مبلغ سفارشات را به صورت نقد بپردازند.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مطالبات معوق سیستم بانکی</a:t>
            </a: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p>
        </p:txBody>
      </p:sp>
      <p:sp>
        <p:nvSpPr>
          <p:cNvPr id="6" name="Title 1"/>
          <p:cNvSpPr txBox="1">
            <a:spLocks/>
          </p:cNvSpPr>
          <p:nvPr/>
        </p:nvSpPr>
        <p:spPr>
          <a:xfrm>
            <a:off x="381000" y="1447800"/>
            <a:ext cx="8229600" cy="5029200"/>
          </a:xfrm>
          <a:prstGeom prst="rect">
            <a:avLst/>
          </a:prstGeom>
        </p:spPr>
        <p:txBody>
          <a:bodyPr vert="horz" anchor="ctr">
            <a:normAutofit lnSpcReduction="10000"/>
          </a:bodyPr>
          <a:lstStyle/>
          <a:p>
            <a:pPr algn="just" rtl="1">
              <a:buClr>
                <a:schemeClr val="accent2"/>
              </a:buClr>
              <a:buFont typeface="Wingdings" pitchFamily="2" charset="2"/>
              <a:buChar char="v"/>
            </a:pPr>
            <a:r>
              <a:rPr lang="fa-IR" sz="2400" dirty="0" smtClean="0">
                <a:cs typeface="B Nazanin" pitchFamily="2" charset="-78"/>
              </a:rPr>
              <a:t>به موجب بند 34 لایحه بودجه "به دولت اجازه داده می شود بدهی های غیر جاری واحدهای تولیدی به بانک ها و موسسات اعتباری دارای مجوز از بانک مرکزی جمهوری اسلامی ایران و سازمان امور مالیاتی کشور و سازمان تأمین اجتماعی را از طریق یکی از شرکت های دولتی با انتشار اوراق مالی اسلامی به روش مصالحه با طرفین تسویه نماید. با انتقال مطالبات به شرکت دولتی، دولت جانشین و قائم مقام قانونی نهادهای مورد اشاره خواهد بود و حائز اختیارات قانونی برای استیفای حقوق و اصل و فرع مطالبات می شود.</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ساز و کار اجرایی و نحوه و میزان مصالحه و روش تسویه و تضمین دولتی اوراق مالی بر اساس آیین نامه ای خواهد بود که با همکاری معاونت برنامه ریزی و نظارت راهبردی رئیس جمهور، وزارت امور اقتصادی و دارایی و بانک مرکزی جمهوری اسلامی ایران به تصویب هیأت وزیران خواهد رسید.”</a:t>
            </a:r>
          </a:p>
          <a:p>
            <a:pPr algn="just" rtl="1">
              <a:buClr>
                <a:schemeClr val="accent2"/>
              </a:buClr>
              <a:buFont typeface="Wingdings" pitchFamily="2" charset="2"/>
              <a:buChar char="v"/>
            </a:pPr>
            <a:r>
              <a:rPr lang="fa-IR" sz="2400" dirty="0" smtClean="0">
                <a:cs typeface="B Nazanin" pitchFamily="2" charset="-78"/>
              </a:rPr>
              <a:t>با این انتقال مطالبات به شرکت دولتی، دولت مستقیما وظیفه پیگیری این بخش از مطالبات معوق بانک ها را بر عهده می گیرد و بر خلاف قانون بودجه سال 1391، به استناد بند 33 لایحه بودجه  سال 1392 شیوه سختگیرانه تری را برای وصول این بخش از مطالبات معوق در پیش خواهد گفت.</a:t>
            </a:r>
            <a:endParaRPr lang="en-US" sz="2400" dirty="0" smtClean="0">
              <a:cs typeface="B Nazanin" pitchFamily="2" charset="-78"/>
            </a:endParaRPr>
          </a:p>
          <a:p>
            <a:pPr algn="just" rtl="1"/>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مطالبات معوق سیستم بانکی</a:t>
            </a: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p>
        </p:txBody>
      </p:sp>
      <p:sp>
        <p:nvSpPr>
          <p:cNvPr id="6" name="Title 1"/>
          <p:cNvSpPr txBox="1">
            <a:spLocks/>
          </p:cNvSpPr>
          <p:nvPr/>
        </p:nvSpPr>
        <p:spPr>
          <a:xfrm>
            <a:off x="381000" y="1447800"/>
            <a:ext cx="8229600" cy="4267200"/>
          </a:xfrm>
          <a:prstGeom prst="rect">
            <a:avLst/>
          </a:prstGeom>
        </p:spPr>
        <p:txBody>
          <a:bodyPr vert="horz" anchor="ctr">
            <a:normAutofit/>
          </a:bodyPr>
          <a:lstStyle/>
          <a:p>
            <a:pPr lvl="0" algn="just" rtl="1">
              <a:buClr>
                <a:schemeClr val="accent2"/>
              </a:buClr>
              <a:buFont typeface="Wingdings" pitchFamily="2" charset="2"/>
              <a:buChar char="v"/>
            </a:pPr>
            <a:r>
              <a:rPr lang="fa-IR" sz="2400" dirty="0" smtClean="0">
                <a:cs typeface="B Nazanin" pitchFamily="2" charset="-78"/>
              </a:rPr>
              <a:t>انتشار اوراق مالی اسلامی، هزینه بهره ای در بر دارد که معمولا از سود بانکی متناظر خود بیشتر است. چرا دولت باید ریسک مطالبات معوق سیستم بانکی (به ویژه بانک ها و موسسات اعتباری غیر بانکی خصوصی) را بر عهده گیرد. </a:t>
            </a:r>
          </a:p>
          <a:p>
            <a:pPr lvl="0" algn="just" rtl="1">
              <a:buClr>
                <a:schemeClr val="accent2"/>
              </a:buClr>
              <a:buFont typeface="Wingdings" pitchFamily="2" charset="2"/>
              <a:buChar char="v"/>
            </a:pPr>
            <a:r>
              <a:rPr lang="fa-IR" sz="2400" dirty="0" smtClean="0">
                <a:cs typeface="B Nazanin" pitchFamily="2" charset="-78"/>
              </a:rPr>
              <a:t>بانکها باید مطالبات معوق خود را دسته بندی کنند و با توجه به احتمال وصول آنها صورتهای مالی خود را اصلاح نمایند. در صورت نیاز بانکها به کمک دولت یا بانک مرکزی این نهادها برای نجات آنها باید وارد عمل شوند.</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به هر حال با توجه به مدت اندک باقی مانده از عمر دولت دهم، بار مالی عملیات نجات بانکها بر عهده دولتهای بعدی گذاشته می شود. </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سقف انتشار این اوراق مشخص نیست اما میزان لازم برای تسویه بدهی ها ی معوق به بانکها 73 هزار میلیارد تومان می باشد که تجهیز آن در شرایطی که انتظارات تورمی بالا در اقتصاد شکل گرفته با بهره 20 درصد عملی به نظر نمی رسد.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مطالبات معوق سیستم بانکی</a:t>
            </a: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p>
        </p:txBody>
      </p:sp>
      <p:sp>
        <p:nvSpPr>
          <p:cNvPr id="6" name="Title 1"/>
          <p:cNvSpPr txBox="1">
            <a:spLocks/>
          </p:cNvSpPr>
          <p:nvPr/>
        </p:nvSpPr>
        <p:spPr>
          <a:xfrm>
            <a:off x="381000" y="1524000"/>
            <a:ext cx="8229600" cy="5029200"/>
          </a:xfrm>
          <a:prstGeom prst="rect">
            <a:avLst/>
          </a:prstGeom>
        </p:spPr>
        <p:txBody>
          <a:bodyPr vert="horz" anchor="ctr">
            <a:noAutofit/>
          </a:bodyPr>
          <a:lstStyle/>
          <a:p>
            <a:pPr algn="just" rtl="1"/>
            <a:r>
              <a:rPr lang="ar-SA" sz="2100" dirty="0" smtClean="0">
                <a:cs typeface="B Nazanin" pitchFamily="2" charset="-78"/>
              </a:rPr>
              <a:t>بند 34 اصلاحي: دولت مکلف است از طريق انتشار اوراق مالي اسلامي، منابع مالي لازم را براي تأديه ديون معوق واحدهاي توليدي خصوصی و تعاونی به بانك</a:t>
            </a:r>
            <a:r>
              <a:rPr lang="fa-IR" sz="2100" dirty="0" smtClean="0">
                <a:cs typeface="B Nazanin" pitchFamily="2" charset="-78"/>
              </a:rPr>
              <a:t> </a:t>
            </a:r>
            <a:r>
              <a:rPr lang="ar-SA" sz="2100" dirty="0" smtClean="0">
                <a:cs typeface="B Nazanin" pitchFamily="2" charset="-78"/>
              </a:rPr>
              <a:t>ها و موسسات اعتباري، سازمان امور مالياتي و سازمان تأمين اجتماعي تجهيز نمايد.</a:t>
            </a:r>
            <a:endParaRPr lang="en-US" sz="2100" dirty="0" smtClean="0">
              <a:cs typeface="B Nazanin" pitchFamily="2" charset="-78"/>
            </a:endParaRPr>
          </a:p>
          <a:p>
            <a:pPr algn="just" rtl="1"/>
            <a:r>
              <a:rPr lang="ar-SA" sz="2100" dirty="0" smtClean="0">
                <a:cs typeface="B Nazanin" pitchFamily="2" charset="-78"/>
              </a:rPr>
              <a:t>تبصره 1: منابع تجهيز شده در نزد يك یا چند بانك  دولتي كه بانک عامل ناميده مي­شود سپرده­گذاري خواهد شد.</a:t>
            </a:r>
            <a:endParaRPr lang="en-US" sz="2100" dirty="0" smtClean="0">
              <a:cs typeface="B Nazanin" pitchFamily="2" charset="-78"/>
            </a:endParaRPr>
          </a:p>
          <a:p>
            <a:pPr algn="just" rtl="1"/>
            <a:r>
              <a:rPr lang="ar-SA" sz="2100" dirty="0" smtClean="0">
                <a:cs typeface="B Nazanin" pitchFamily="2" charset="-78"/>
              </a:rPr>
              <a:t>تبصره 2: واحدهاي توليدي بدهكار براي تسويه ديون معوق بانكي، مالياتي و بيمه­اي خود با موسسات طرف حساب خود وارد مذاكره خواهند شد و به ترتيبي كه در آئين نامه اجرايي موضوع تبصره 5 اين بند پيش­بيني مي­شود، مصالحه خواهند كرد.</a:t>
            </a:r>
            <a:endParaRPr lang="en-US" sz="2100" dirty="0" smtClean="0">
              <a:cs typeface="B Nazanin" pitchFamily="2" charset="-78"/>
            </a:endParaRPr>
          </a:p>
          <a:p>
            <a:pPr algn="just" rtl="1"/>
            <a:r>
              <a:rPr lang="ar-SA" sz="2100" dirty="0" smtClean="0">
                <a:cs typeface="B Nazanin" pitchFamily="2" charset="-78"/>
              </a:rPr>
              <a:t>تبصره 3: بانك عامل پس از دريافت مصالحه نامه از طرف واحد توليدي بدهكار و انطباق آن با آئين نامه اجرايي، تسهيلاتي به ميزان مبلغ مندرج در مصالحه نامه به شركت متقاضي پرداخت خواهد كرد. مبلغ اين تسهيلات مستقيماً از سوي بانك عامل بر حسب مورد به بانك، سازمان امور مالياتي و سازمان تأمين اجتماعي پرداخت خواهد شد.</a:t>
            </a:r>
            <a:endParaRPr lang="en-US" sz="2100" dirty="0" smtClean="0">
              <a:cs typeface="B Nazanin" pitchFamily="2" charset="-78"/>
            </a:endParaRPr>
          </a:p>
          <a:p>
            <a:pPr algn="just" rtl="1"/>
            <a:r>
              <a:rPr lang="ar-SA" sz="2100" dirty="0" smtClean="0">
                <a:cs typeface="B Nazanin" pitchFamily="2" charset="-78"/>
              </a:rPr>
              <a:t>تبصره 4: واحدهاي توليدي دريافت كننده تسهيلات موظف به بازپرداخت اصل و فرع تسهيلات دريافتي به بانك عامل خواهند بود.</a:t>
            </a:r>
            <a:endParaRPr lang="en-US" sz="2100" dirty="0" smtClean="0">
              <a:cs typeface="B Nazanin" pitchFamily="2" charset="-78"/>
            </a:endParaRPr>
          </a:p>
          <a:p>
            <a:pPr algn="just" rtl="1"/>
            <a:r>
              <a:rPr lang="ar-SA" sz="2100" dirty="0" smtClean="0">
                <a:cs typeface="B Nazanin" pitchFamily="2" charset="-78"/>
              </a:rPr>
              <a:t>تبصره 5: آئين نامه اجرايي اين بند با رعایت مفاد بند 29 قانون بودجه سال 1391، ظرف سه ماه از تاريخ تصويب بودجه، توسط بانك مركزي تهيه و پس از تصويب هيأت وزيران به بانكهای عامل، كليه بانك</a:t>
            </a:r>
            <a:r>
              <a:rPr lang="fa-IR" sz="2100" dirty="0" smtClean="0">
                <a:cs typeface="B Nazanin" pitchFamily="2" charset="-78"/>
              </a:rPr>
              <a:t> </a:t>
            </a:r>
            <a:r>
              <a:rPr lang="ar-SA" sz="2100" dirty="0" smtClean="0">
                <a:cs typeface="B Nazanin" pitchFamily="2" charset="-78"/>
              </a:rPr>
              <a:t>ها و موسسات اعتباري، سازمان امور مالياتي و سازمان تأمين اجتماعي ابلاغ خواهد شد.</a:t>
            </a:r>
            <a:endParaRPr lang="en-US" sz="2100" dirty="0">
              <a:cs typeface="B Nazanin"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(تسهیلات بانکی)</a:t>
            </a: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r>
              <a:rPr lang="fa-IR" sz="2400" dirty="0" smtClean="0">
                <a:cs typeface="B Nazanin" pitchFamily="2" charset="-78"/>
              </a:rPr>
              <a:t>تدابیر دولت دراین زمینه شامل موارد زیر است:</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به موجب بند 1-8- لایحه بودجه سال 1392 "به بانک مرکزی جمهوری اسلامی ایران اجازه داده می شود، معادل مبلغ سه میلیارد و پانصد میلیون دلار نزد بانک های تخصصی، سپرده گذاری نماید تا مبلغ مذکور با رعایت قوانین و مقررات از سوی بانک های عامل و با معرفی وزارت صنعت، معدن و تجارت و وزارت جهاد کشاورزی در قالب تامین سرمایه در گردش واحدهای تولیدی بخش غیر دولتی اعطاء نماید." گفتنی است که همین  مبلغ در بودجه سال 1391 نیز پیش بینی شده بود اما در عمل تحقق نیافت. </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به موجب بند 1-1-13- لایحه بودجه "به بانک مرکزی جمهوری اسلامی ایران اجازه داده می شود به منظور افزایش سهم تسهیلات ارزی بخش غیردولتی مبلغ 5 میلیارد دلار در بانک های عامل یا بانک های خارجی سپرده گذاری نماید."</a:t>
            </a:r>
            <a:endParaRPr lang="en-US" sz="2400" dirty="0" smtClean="0">
              <a:cs typeface="B Nazanin" pitchFamily="2" charset="-78"/>
            </a:endParaRPr>
          </a:p>
          <a:p>
            <a:pPr lvl="0" algn="just" rtl="1">
              <a:buClr>
                <a:schemeClr val="accent2"/>
              </a:buClr>
              <a:buFont typeface="Wingdings" pitchFamily="2" charset="2"/>
              <a:buChar char="v"/>
            </a:pPr>
            <a:r>
              <a:rPr lang="fa-IR" sz="2400" dirty="0" smtClean="0">
                <a:cs typeface="B Nazanin" pitchFamily="2" charset="-78"/>
              </a:rPr>
              <a:t>به موجب 2-1-13- لایحه بودجه "وزارت امور اقتصادی و دارایی و بانک مرکزی جمهوری اسلامی ایران مجازند حداقل تا ده میلیارد دلار یا بیشتر خط اعتباری از خارج از کشور جهت تامین مالی سرمایه گذاری بخشهای غیردولتی فراهم نمایند."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(تسهیلات بانکی)</a:t>
            </a: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algn="just" rtl="1"/>
            <a:r>
              <a:rPr lang="fa-IR" sz="2400" dirty="0" smtClean="0">
                <a:cs typeface="B Nazanin" pitchFamily="2" charset="-78"/>
              </a:rPr>
              <a:t>چنین به نظر می رسد که تحقق وعده های دولت در این زمینه به دلایل زیر چندان ساده نباشد:</a:t>
            </a:r>
            <a:endParaRPr lang="en-US" sz="2400" dirty="0" smtClean="0">
              <a:cs typeface="B Nazanin" pitchFamily="2" charset="-78"/>
            </a:endParaRPr>
          </a:p>
          <a:p>
            <a:pPr marL="363538" algn="just" rtl="1">
              <a:buClr>
                <a:schemeClr val="accent2"/>
              </a:buClr>
              <a:buFont typeface="Wingdings" pitchFamily="2" charset="2"/>
              <a:buChar char="v"/>
            </a:pPr>
            <a:r>
              <a:rPr lang="fa-IR" sz="2400" dirty="0" smtClean="0">
                <a:cs typeface="B Nazanin" pitchFamily="2" charset="-78"/>
              </a:rPr>
              <a:t>اولا- بخش عمده ذخایر ارزی بانک مرکزی به طور عمده در نزد بانک های بین المللی سپره گذاری شده است و به دلیل تحریم ها جابه جا کردن وجوه از حساب های بانک مرکزی در خارج امکانپذیر نیست. مگر آن که سختگیریهای دول غربی در این خصوص برداشته شود.</a:t>
            </a:r>
            <a:endParaRPr lang="en-US" sz="2400" dirty="0" smtClean="0">
              <a:cs typeface="B Nazanin" pitchFamily="2" charset="-78"/>
            </a:endParaRPr>
          </a:p>
          <a:p>
            <a:pPr marL="363538" algn="just" rtl="1">
              <a:buClr>
                <a:schemeClr val="accent2"/>
              </a:buClr>
              <a:buFont typeface="Wingdings" pitchFamily="2" charset="2"/>
              <a:buChar char="v"/>
            </a:pPr>
            <a:r>
              <a:rPr lang="fa-IR" sz="2400" dirty="0" smtClean="0">
                <a:cs typeface="B Nazanin" pitchFamily="2" charset="-78"/>
              </a:rPr>
              <a:t>ثانیا- آن بخش از ذخایر ارزی بانک مرکزی که به صورت اسکناس موجود است، تکافوی سپرده گذاری 8.5 میلیارد دلار مذکور در لایحه بودجه را نخواهد کرد، چرا که بانک مرکزی به بخشی از ذخایر خود برای مدیریت بازار ارز نیاز دارد.</a:t>
            </a:r>
            <a:endParaRPr lang="en-US" sz="2400" dirty="0" smtClean="0">
              <a:cs typeface="B Nazanin" pitchFamily="2" charset="-78"/>
            </a:endParaRPr>
          </a:p>
          <a:p>
            <a:pPr marL="363538" algn="just" rtl="1">
              <a:buClr>
                <a:schemeClr val="accent2"/>
              </a:buClr>
              <a:buFont typeface="Wingdings" pitchFamily="2" charset="2"/>
              <a:buChar char="v"/>
            </a:pPr>
            <a:r>
              <a:rPr lang="fa-IR" sz="2400" dirty="0" smtClean="0">
                <a:cs typeface="B Nazanin" pitchFamily="2" charset="-78"/>
              </a:rPr>
              <a:t>ثالثا- دریافت خط اعتباری از خارج از کشور در شرایط تحریم اقتصادی آن هم به مبلغ 10 میلیارد دلار عملا غیر ممکن است.</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85000" lnSpcReduction="10000"/>
          </a:bodyPr>
          <a:lstStyle/>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8.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کمک دولت به بهبود دسترسی بخش خصوصی به تسهیلات مالی</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(پرداخت تسهیلات از محل فروش طرح های تملک دارایی های سرمایه ای)</a:t>
            </a:r>
          </a:p>
        </p:txBody>
      </p:sp>
      <p:sp>
        <p:nvSpPr>
          <p:cNvPr id="6" name="Title 1"/>
          <p:cNvSpPr txBox="1">
            <a:spLocks/>
          </p:cNvSpPr>
          <p:nvPr/>
        </p:nvSpPr>
        <p:spPr>
          <a:xfrm>
            <a:off x="381000" y="1447800"/>
            <a:ext cx="8229600" cy="5029200"/>
          </a:xfrm>
          <a:prstGeom prst="rect">
            <a:avLst/>
          </a:prstGeom>
        </p:spPr>
        <p:txBody>
          <a:bodyPr vert="horz" anchor="ctr">
            <a:normAutofit lnSpcReduction="10000"/>
          </a:bodyPr>
          <a:lstStyle/>
          <a:p>
            <a:pPr algn="just" rtl="1">
              <a:buClr>
                <a:schemeClr val="accent2"/>
              </a:buClr>
              <a:buFont typeface="Wingdings" pitchFamily="2" charset="2"/>
              <a:buChar char="v"/>
            </a:pPr>
            <a:r>
              <a:rPr lang="fa-IR" sz="2400" dirty="0" smtClean="0">
                <a:cs typeface="B Nazanin" pitchFamily="2" charset="-78"/>
              </a:rPr>
              <a:t>به موجب بند 8-13- لایحه بودجه به دستگاه های اجرایی اجازه داده می شود با تصویب دولت، طرح های تملک دارایی های سرمایه ای نیمه تمام، تکمیل شده و آماده بهره برداری ملی و استانی و از محل منابع داخلی را به شرط حفظ موضوع و کاربری این طرح ها به صورت نقد و اقساط تا مبلغ یکصد هزار میلیارد ریال به متقاضیان بخش های خصوصی و تعاونی واگذار نماید. </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وجوه حاصل از واگذاری ها به خزانه داری کل کشور و خزانه معین استان حسب مورد واریز می شود و با تصویب دولت معادل 100 درصد آن در اختیار دستگاه اجرایی قرار می گیرد تا برای تکمیل طرح های تملک دارایی های سرمایه ای موضوع این قانون </a:t>
            </a:r>
            <a:r>
              <a:rPr lang="fa-IR" sz="2400" dirty="0" smtClean="0">
                <a:solidFill>
                  <a:srgbClr val="FF0000"/>
                </a:solidFill>
                <a:cs typeface="B Nazanin" pitchFamily="2" charset="-78"/>
              </a:rPr>
              <a:t>یا برای پرداخت تسهیلات در قالب وجوه اداره شده یا تسهیلات تکلیفی یا یارانه سود و کارمزد تسهیلات به خریداران طرح های تملک دارایی های سرمایه ای، پیمانکاران، مشاوران و سازندگان و یا بازپرداخت اصل و سود اوراق مشارکت فروش رفته در سال های قبل هزینه نماید.</a:t>
            </a:r>
            <a:r>
              <a:rPr lang="fa-IR" sz="2400" dirty="0" smtClean="0">
                <a:cs typeface="B Nazanin" pitchFamily="2" charset="-78"/>
              </a:rPr>
              <a:t>  </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عملکرد دولت در چند سال گذشته گویای آن است که از این محل منابع مالی قابل اعتنایی نمی توان تجهیز کرد.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a:bodyPr>
          <a:lstStyle/>
          <a:p>
            <a:pPr lvl="0" algn="ctr" rtl="1">
              <a:spcBef>
                <a:spcPct val="0"/>
              </a:spcBef>
              <a:buClr>
                <a:schemeClr val="accent2">
                  <a:lumMod val="50000"/>
                </a:schemeClr>
              </a:buClr>
              <a:defRPr/>
            </a:pP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جمعبندی و پیشنهادات</a:t>
            </a:r>
            <a:endParaRPr lang="en-US"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buClr>
                <a:schemeClr val="accent2">
                  <a:lumMod val="50000"/>
                </a:schemeClr>
              </a:buClr>
              <a:defRPr/>
            </a:pP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381000" y="990600"/>
            <a:ext cx="8229600" cy="5638800"/>
          </a:xfrm>
          <a:prstGeom prst="rect">
            <a:avLst/>
          </a:prstGeom>
          <a:solidFill>
            <a:schemeClr val="accent1">
              <a:lumMod val="60000"/>
              <a:lumOff val="40000"/>
            </a:schemeClr>
          </a:solidFill>
        </p:spPr>
        <p:txBody>
          <a:bodyPr vert="horz" anchor="ctr">
            <a:noAutofit/>
          </a:bodyPr>
          <a:lstStyle/>
          <a:p>
            <a:pPr algn="just" rtl="1"/>
            <a:r>
              <a:rPr lang="ar-SA" sz="2000" dirty="0" smtClean="0">
                <a:cs typeface="B Nazanin" pitchFamily="2" charset="-78"/>
              </a:rPr>
              <a:t>با توجه به یافته های این گزارش توصیه می شود اتاق بازرگانی ایران به نمایندگی از بخش خصوصی از مواضع زیر حمایت کند:</a:t>
            </a:r>
            <a:endParaRPr lang="en-US" sz="2000" dirty="0" smtClean="0">
              <a:cs typeface="B Nazanin" pitchFamily="2" charset="-78"/>
            </a:endParaRPr>
          </a:p>
          <a:p>
            <a:pPr lvl="0" algn="just" rtl="1">
              <a:buClr>
                <a:schemeClr val="accent2"/>
              </a:buClr>
              <a:buFont typeface="Wingdings" pitchFamily="2" charset="2"/>
              <a:buChar char="v"/>
            </a:pPr>
            <a:r>
              <a:rPr lang="ar-SA" sz="2000" dirty="0" smtClean="0">
                <a:cs typeface="B Nazanin" pitchFamily="2" charset="-78"/>
              </a:rPr>
              <a:t>تامین ثبات اقتصاد کلان باید اولویت اول بودجه سال 1392 باشد. برای تحقق این هدف باید مجلس از متوازن بودن بودجه اطمینان پیدا کند و از افزایش 67 درصدی بودجه عمومی نسبت به عملکرد سال جاری جلوگیری کند.</a:t>
            </a:r>
            <a:endParaRPr lang="en-US" sz="2000" dirty="0" smtClean="0">
              <a:cs typeface="B Nazanin" pitchFamily="2" charset="-78"/>
            </a:endParaRPr>
          </a:p>
          <a:p>
            <a:pPr lvl="0" algn="just" rtl="1">
              <a:buClr>
                <a:schemeClr val="accent2"/>
              </a:buClr>
              <a:buFont typeface="Wingdings" pitchFamily="2" charset="2"/>
              <a:buChar char="v"/>
            </a:pPr>
            <a:r>
              <a:rPr lang="ar-SA" sz="2000" dirty="0" smtClean="0">
                <a:cs typeface="B Nazanin" pitchFamily="2" charset="-78"/>
              </a:rPr>
              <a:t>توصیه می شود تا زمان اعاده اقتصاد کشور به وضعیت عادی، اجرای مرحله دوم قانون هدفمند سازی یارانه ها به تعویق افتد و در صورتی که به هر دلیل اجرای مرحله دوم قانون هدفمندسازی یارانه ها در دستور کار دولت قرار گیرد، لازم است دولت سهم یارانه های بخش های اقتصادی کشور را مطابق قانون در بودجه پیش بینی و پرداخت نماید. </a:t>
            </a:r>
            <a:endParaRPr lang="en-US" sz="2000" dirty="0" smtClean="0">
              <a:cs typeface="B Nazanin" pitchFamily="2" charset="-78"/>
            </a:endParaRPr>
          </a:p>
          <a:p>
            <a:pPr lvl="0" algn="just" rtl="1">
              <a:buClr>
                <a:schemeClr val="accent2"/>
              </a:buClr>
              <a:buFont typeface="Wingdings" pitchFamily="2" charset="2"/>
              <a:buChar char="v"/>
            </a:pPr>
            <a:r>
              <a:rPr lang="ar-SA" sz="2000" dirty="0" smtClean="0">
                <a:cs typeface="B Nazanin" pitchFamily="2" charset="-78"/>
              </a:rPr>
              <a:t>دولت باید در لایحه بودجه التزام خود را به اجرای بدون تبعیض واگذاری شرکت های دولتی نشان دهد. وگرنه واگذاری سهام این شرکتها به خریداران سهام عدالت و شرکتهای شبه دولتی منجر به بهبود کارایی فنی و اقتصادی و رشد بالاتر اقتصادی نخواهد شد.</a:t>
            </a:r>
            <a:endParaRPr lang="fa-IR" sz="2000" dirty="0" smtClean="0">
              <a:cs typeface="B Nazanin" pitchFamily="2" charset="-78"/>
            </a:endParaRPr>
          </a:p>
          <a:p>
            <a:pPr lvl="0" algn="just" rtl="1"/>
            <a:r>
              <a:rPr lang="ar-SA" sz="2000" dirty="0" smtClean="0">
                <a:cs typeface="B Nazanin" pitchFamily="2" charset="-78"/>
              </a:rPr>
              <a:t>دولت باید ملزم شود مطالبات معوق پیمانکاران و مشاوران خصوصی را از محل اعتبارات طرحهای عمرانی پرداخت نماید. پرداخت مطالبات بخش خصوصی از طریق انتشار اسناد خزانه اسلامی و فروش طرحهای تملک داراییهای سرمایه ای و اموال دولتی اثر بخش نخواهد بود.</a:t>
            </a:r>
            <a:endParaRPr lang="en-US" sz="2000" dirty="0" smtClean="0">
              <a:cs typeface="B Nazanin" pitchFamily="2" charset="-78"/>
            </a:endParaRPr>
          </a:p>
          <a:p>
            <a:pPr lvl="0" algn="just" rtl="1"/>
            <a:r>
              <a:rPr lang="ar-SA" sz="2000" dirty="0" smtClean="0">
                <a:cs typeface="B Nazanin" pitchFamily="2" charset="-78"/>
              </a:rPr>
              <a:t>18 میلیارد دلار تعهدات صندوق توسعه ملی که در سال 1391 انجام پذیرفته باید در سال 1392 تحقق یابد. این موضوع باید در لایحه بودجه صراحتا مطرح شود. برگشت این وجوه به خزانه دولت تحت عنوان وجوه اداره شده خطرناک است و می تواند بخش خصوصی را از دسترسی به منابع مالی تعهد شده باز دارد.</a:t>
            </a:r>
            <a:endParaRPr lang="en-US" sz="2000" dirty="0" smtClean="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رشد بی قاعده اندازه بودجه عمومی دولت در سال 1392</a:t>
            </a: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p>
        </p:txBody>
      </p:sp>
      <p:graphicFrame>
        <p:nvGraphicFramePr>
          <p:cNvPr id="4" name="Chart 3"/>
          <p:cNvGraphicFramePr/>
          <p:nvPr/>
        </p:nvGraphicFramePr>
        <p:xfrm>
          <a:off x="1104900" y="2133600"/>
          <a:ext cx="69342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txBox="1">
            <a:spLocks/>
          </p:cNvSpPr>
          <p:nvPr/>
        </p:nvSpPr>
        <p:spPr>
          <a:xfrm>
            <a:off x="609600" y="1676400"/>
            <a:ext cx="8229600" cy="381000"/>
          </a:xfrm>
          <a:prstGeom prst="rect">
            <a:avLst/>
          </a:prstGeom>
        </p:spPr>
        <p:txBody>
          <a:bodyPr vert="horz" anchor="ctr">
            <a:normAutofit fontScale="77500" lnSpcReduction="20000"/>
          </a:bodyPr>
          <a:lstStyle/>
          <a:p>
            <a:pPr lvl="0" algn="ctr" rtl="1">
              <a:spcBef>
                <a:spcPct val="0"/>
              </a:spcBef>
              <a:buClr>
                <a:schemeClr val="accent2">
                  <a:lumMod val="50000"/>
                </a:schemeClr>
              </a:buClr>
              <a:defRPr/>
            </a:pPr>
            <a:r>
              <a:rPr lang="ar-SA" sz="2800" b="1" dirty="0" smtClean="0">
                <a:cs typeface="B Nazanin" pitchFamily="2" charset="-78"/>
              </a:rPr>
              <a:t>عملکرد مجموع هزینه های جاری و سرمایه ای (عمرانی) دولت (هزار میلیارد ریال)</a:t>
            </a:r>
            <a:endParaRPr lang="fa-IR" sz="2800" b="1" dirty="0" smtClean="0">
              <a:cs typeface="B Nazanin"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itchFamily="34" charset="0"/>
              <a:buNone/>
              <a:defRPr/>
            </a:pPr>
            <a:endParaRPr lang="fa-IR" dirty="0" smtClean="0"/>
          </a:p>
          <a:p>
            <a:pPr>
              <a:buFont typeface="Arial" pitchFamily="34" charset="0"/>
              <a:buNone/>
              <a:defRPr/>
            </a:pPr>
            <a:endParaRPr lang="fa-IR" dirty="0" smtClean="0"/>
          </a:p>
          <a:p>
            <a:pPr>
              <a:buFont typeface="Arial" pitchFamily="34" charset="0"/>
              <a:buNone/>
              <a:defRPr/>
            </a:pPr>
            <a:endParaRPr lang="fa-IR" dirty="0" smtClean="0"/>
          </a:p>
          <a:p>
            <a:pPr>
              <a:buFont typeface="Arial" pitchFamily="34" charset="0"/>
              <a:buNone/>
              <a:defRPr/>
            </a:pPr>
            <a:endParaRPr lang="fa-IR" dirty="0" smtClean="0"/>
          </a:p>
        </p:txBody>
      </p:sp>
      <p:sp>
        <p:nvSpPr>
          <p:cNvPr id="4" name="Rectangle 3"/>
          <p:cNvSpPr/>
          <p:nvPr/>
        </p:nvSpPr>
        <p:spPr>
          <a:xfrm>
            <a:off x="685800" y="762000"/>
            <a:ext cx="7924800" cy="5029200"/>
          </a:xfrm>
          <a:prstGeom prst="rect">
            <a:avLst/>
          </a:prstGeom>
          <a:noFill/>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buFont typeface="Arial" pitchFamily="34" charset="0"/>
              <a:buNone/>
              <a:defRPr/>
            </a:pPr>
            <a:r>
              <a:rPr lang="fa-IR" sz="3600" dirty="0" smtClean="0">
                <a:solidFill>
                  <a:schemeClr val="accent2">
                    <a:lumMod val="50000"/>
                  </a:schemeClr>
                </a:solidFill>
                <a:effectLst>
                  <a:outerShdw blurRad="38100" dist="38100" dir="2700000" algn="tl">
                    <a:srgbClr val="000000">
                      <a:alpha val="43137"/>
                    </a:srgbClr>
                  </a:outerShdw>
                </a:effectLst>
                <a:cs typeface="B Titr" pitchFamily="2" charset="-78"/>
              </a:rPr>
              <a:t>با سپاس فراوان از توجه شما</a:t>
            </a:r>
            <a:endParaRPr lang="en-US" sz="3600" dirty="0">
              <a:solidFill>
                <a:schemeClr val="accent2">
                  <a:lumMod val="50000"/>
                </a:schemeClr>
              </a:solidFill>
              <a:effectLst>
                <a:outerShdw blurRad="38100" dist="38100" dir="2700000" algn="tl">
                  <a:srgbClr val="000000">
                    <a:alpha val="43137"/>
                  </a:srgbClr>
                </a:outerShdw>
              </a:effectLst>
              <a:cs typeface="B Titr"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رشد بی قاعده اندازه بودجه عمومی دولت در سال 1392</a:t>
            </a: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p>
        </p:txBody>
      </p:sp>
      <p:sp>
        <p:nvSpPr>
          <p:cNvPr id="6" name="Title 1"/>
          <p:cNvSpPr txBox="1">
            <a:spLocks/>
          </p:cNvSpPr>
          <p:nvPr/>
        </p:nvSpPr>
        <p:spPr>
          <a:xfrm>
            <a:off x="609600" y="1676400"/>
            <a:ext cx="8229600" cy="381000"/>
          </a:xfrm>
          <a:prstGeom prst="rect">
            <a:avLst/>
          </a:prstGeom>
        </p:spPr>
        <p:txBody>
          <a:bodyPr vert="horz" anchor="ctr">
            <a:normAutofit fontScale="92500"/>
          </a:bodyPr>
          <a:lstStyle/>
          <a:p>
            <a:pPr lvl="0" algn="ctr" rtl="1">
              <a:spcBef>
                <a:spcPct val="0"/>
              </a:spcBef>
              <a:buClr>
                <a:schemeClr val="accent2">
                  <a:lumMod val="50000"/>
                </a:schemeClr>
              </a:buClr>
              <a:defRPr/>
            </a:pPr>
            <a:r>
              <a:rPr lang="ar-SA" sz="2000" b="1" dirty="0" smtClean="0">
                <a:cs typeface="B Nazanin" pitchFamily="2" charset="-78"/>
              </a:rPr>
              <a:t>نسبت هزینه های (جاری و سرمایه ای) بودجه دولت به تولید ناخلص داخلی به قیمت جاری (درصد)</a:t>
            </a:r>
            <a:endParaRPr lang="fa-IR" sz="2800" b="1" dirty="0" smtClean="0">
              <a:cs typeface="B Nazanin" pitchFamily="2" charset="-78"/>
            </a:endParaRPr>
          </a:p>
        </p:txBody>
      </p:sp>
      <p:graphicFrame>
        <p:nvGraphicFramePr>
          <p:cNvPr id="7" name="Chart 6"/>
          <p:cNvGraphicFramePr/>
          <p:nvPr/>
        </p:nvGraphicFramePr>
        <p:xfrm>
          <a:off x="1257300" y="2143124"/>
          <a:ext cx="6629400" cy="38766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رشد بی قاعده اندازه بودجه عمومی دولت در سال 1392</a:t>
            </a: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a:t>
            </a:r>
          </a:p>
        </p:txBody>
      </p:sp>
      <p:sp>
        <p:nvSpPr>
          <p:cNvPr id="6" name="Title 1"/>
          <p:cNvSpPr txBox="1">
            <a:spLocks/>
          </p:cNvSpPr>
          <p:nvPr/>
        </p:nvSpPr>
        <p:spPr>
          <a:xfrm>
            <a:off x="609600" y="1524000"/>
            <a:ext cx="8229600" cy="4419600"/>
          </a:xfrm>
          <a:prstGeom prst="rect">
            <a:avLst/>
          </a:prstGeom>
        </p:spPr>
        <p:txBody>
          <a:bodyPr vert="horz" anchor="ctr">
            <a:normAutofit/>
          </a:bodyPr>
          <a:lstStyle/>
          <a:p>
            <a:pPr algn="just" rtl="1">
              <a:buClr>
                <a:schemeClr val="accent2">
                  <a:lumMod val="75000"/>
                </a:schemeClr>
              </a:buClr>
              <a:buFont typeface="Wingdings" pitchFamily="2" charset="2"/>
              <a:buChar char="v"/>
            </a:pPr>
            <a:r>
              <a:rPr lang="fa-IR" sz="2400" dirty="0" smtClean="0">
                <a:cs typeface="B Nazanin" pitchFamily="2" charset="-78"/>
              </a:rPr>
              <a:t> </a:t>
            </a:r>
            <a:r>
              <a:rPr lang="ar-SA" sz="2400" dirty="0" smtClean="0">
                <a:cs typeface="B Nazanin" pitchFamily="2" charset="-78"/>
              </a:rPr>
              <a:t>مقایسه حجم ریالی هزینه های جاری و سرمایه ای لایحه بودجه سال 1392 با برآورد عملکرد سال 1391 گویای افزایش در خور توجهی به میزان 67.2 درصد است. ارایه بودجه ای در این ابعاد به رغم:</a:t>
            </a:r>
            <a:endParaRPr lang="fa-IR" sz="2400" dirty="0" smtClean="0">
              <a:cs typeface="B Nazanin" pitchFamily="2" charset="-78"/>
            </a:endParaRPr>
          </a:p>
          <a:p>
            <a:pPr marL="806450" lvl="0" indent="-268288" algn="just" rtl="1">
              <a:buClr>
                <a:schemeClr val="accent2"/>
              </a:buClr>
              <a:buFont typeface="Wingdings" pitchFamily="2" charset="2"/>
              <a:buChar char="ü"/>
            </a:pPr>
            <a:r>
              <a:rPr lang="ar-SA" sz="2400" dirty="0" smtClean="0">
                <a:cs typeface="B Nazanin" pitchFamily="2" charset="-78"/>
              </a:rPr>
              <a:t>کاهش شدید عایدات دولت از محل درآمدهای نفتی،</a:t>
            </a:r>
            <a:endParaRPr lang="en-US" sz="2400" dirty="0" smtClean="0">
              <a:cs typeface="B Nazanin" pitchFamily="2" charset="-78"/>
            </a:endParaRPr>
          </a:p>
          <a:p>
            <a:pPr marL="806450" lvl="0" indent="-268288" algn="just" rtl="1">
              <a:buClr>
                <a:schemeClr val="accent2"/>
              </a:buClr>
              <a:buFont typeface="Wingdings" pitchFamily="2" charset="2"/>
              <a:buChar char="ü"/>
            </a:pPr>
            <a:r>
              <a:rPr lang="ar-SA" sz="2400" dirty="0" smtClean="0">
                <a:cs typeface="B Nazanin" pitchFamily="2" charset="-78"/>
              </a:rPr>
              <a:t>رکود تورمی حاکم  بر اقتصاد کشور،</a:t>
            </a:r>
            <a:endParaRPr lang="en-US" sz="2400" dirty="0" smtClean="0">
              <a:cs typeface="B Nazanin" pitchFamily="2" charset="-78"/>
            </a:endParaRPr>
          </a:p>
          <a:p>
            <a:pPr marL="806450" lvl="0" indent="-268288" algn="just" rtl="1">
              <a:buClr>
                <a:schemeClr val="accent2"/>
              </a:buClr>
              <a:buFont typeface="Wingdings" pitchFamily="2" charset="2"/>
              <a:buChar char="ü"/>
            </a:pPr>
            <a:r>
              <a:rPr lang="ar-SA" sz="2400" dirty="0" smtClean="0">
                <a:cs typeface="B Nazanin" pitchFamily="2" charset="-78"/>
              </a:rPr>
              <a:t>و محدودیت</a:t>
            </a:r>
            <a:r>
              <a:rPr lang="fa-IR" sz="2400" dirty="0" smtClean="0">
                <a:cs typeface="B Nazanin" pitchFamily="2" charset="-78"/>
              </a:rPr>
              <a:t> </a:t>
            </a:r>
            <a:r>
              <a:rPr lang="ar-SA" sz="2400" dirty="0" smtClean="0">
                <a:cs typeface="B Nazanin" pitchFamily="2" charset="-78"/>
              </a:rPr>
              <a:t>های ناشی از تحریم</a:t>
            </a:r>
            <a:r>
              <a:rPr lang="fa-IR" sz="2400" dirty="0" smtClean="0">
                <a:cs typeface="B Nazanin" pitchFamily="2" charset="-78"/>
              </a:rPr>
              <a:t> </a:t>
            </a:r>
            <a:r>
              <a:rPr lang="ar-SA" sz="2400" dirty="0" smtClean="0">
                <a:cs typeface="B Nazanin" pitchFamily="2" charset="-78"/>
              </a:rPr>
              <a:t>های تجاری و بانکی غرب، </a:t>
            </a:r>
            <a:endParaRPr lang="fa-IR" sz="2400" dirty="0" smtClean="0">
              <a:cs typeface="B Nazanin" pitchFamily="2" charset="-78"/>
            </a:endParaRPr>
          </a:p>
          <a:p>
            <a:pPr lvl="0" algn="just" rtl="1">
              <a:buClr>
                <a:schemeClr val="accent2">
                  <a:lumMod val="75000"/>
                </a:schemeClr>
              </a:buClr>
            </a:pPr>
            <a:r>
              <a:rPr lang="ar-SA" sz="2400" dirty="0" smtClean="0">
                <a:cs typeface="B Nazanin" pitchFamily="2" charset="-78"/>
              </a:rPr>
              <a:t>گویای این نکته است که دولت محترم در تدوین لایحه بودجه به واقعیات اقتصادی کشور و شرایط سخت حاکم بر آن توجه کافی نداشته است.</a:t>
            </a:r>
            <a:endParaRPr lang="fa-IR" sz="2400" dirty="0" smtClean="0">
              <a:cs typeface="B Nazanin" pitchFamily="2" charset="-78"/>
            </a:endParaRPr>
          </a:p>
          <a:p>
            <a:pPr lvl="0" algn="just" rtl="1">
              <a:buClr>
                <a:schemeClr val="accent2">
                  <a:lumMod val="75000"/>
                </a:schemeClr>
              </a:buClr>
              <a:buFont typeface="Wingdings" pitchFamily="2" charset="2"/>
              <a:buChar char="v"/>
            </a:pPr>
            <a:r>
              <a:rPr lang="ar-SA" sz="2400" dirty="0" smtClean="0">
                <a:cs typeface="B Nazanin" pitchFamily="2" charset="-78"/>
              </a:rPr>
              <a:t>عملکرد  مصارف  بودجه دولت در سال 1391به دلیل تاثیر سو تحریم</a:t>
            </a:r>
            <a:r>
              <a:rPr lang="fa-IR" sz="2400" dirty="0" smtClean="0">
                <a:cs typeface="B Nazanin" pitchFamily="2" charset="-78"/>
              </a:rPr>
              <a:t> </a:t>
            </a:r>
            <a:r>
              <a:rPr lang="ar-SA" sz="2400" dirty="0" smtClean="0">
                <a:cs typeface="B Nazanin" pitchFamily="2" charset="-78"/>
              </a:rPr>
              <a:t>های اقتصادی، به جای 1449 هزار میلیارد ریال مصوب</a:t>
            </a:r>
            <a:r>
              <a:rPr lang="fa-IR" sz="2400" dirty="0" smtClean="0">
                <a:cs typeface="B Nazanin" pitchFamily="2" charset="-78"/>
              </a:rPr>
              <a:t>،</a:t>
            </a:r>
            <a:r>
              <a:rPr lang="ar-SA" sz="2400" dirty="0" smtClean="0">
                <a:cs typeface="B Nazanin" pitchFamily="2" charset="-78"/>
              </a:rPr>
              <a:t> فقط 950 هزار میلیارد خواهد بود</a:t>
            </a:r>
            <a:r>
              <a:rPr lang="fa-IR" sz="2400" dirty="0" smtClean="0">
                <a:cs typeface="B Nazanin" pitchFamily="2" charset="-78"/>
              </a:rPr>
              <a:t> به عبارت دیگر</a:t>
            </a:r>
            <a:r>
              <a:rPr lang="ar-SA" sz="2400" dirty="0" smtClean="0">
                <a:cs typeface="B Nazanin" pitchFamily="2" charset="-78"/>
              </a:rPr>
              <a:t> 65.6 درصد بودجه سال 1391تحقق خواهد یافت. </a:t>
            </a:r>
            <a:endParaRPr lang="fa-IR" sz="2400" dirty="0" smtClean="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احتمال بروز کسری بودجه در سال 1392</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p:txBody>
      </p:sp>
      <p:sp>
        <p:nvSpPr>
          <p:cNvPr id="6" name="Title 1"/>
          <p:cNvSpPr txBox="1">
            <a:spLocks/>
          </p:cNvSpPr>
          <p:nvPr/>
        </p:nvSpPr>
        <p:spPr>
          <a:xfrm>
            <a:off x="609600" y="1676400"/>
            <a:ext cx="8229600" cy="381000"/>
          </a:xfrm>
          <a:prstGeom prst="rect">
            <a:avLst/>
          </a:prstGeom>
        </p:spPr>
        <p:txBody>
          <a:bodyPr vert="horz" anchor="ctr">
            <a:normAutofit lnSpcReduction="10000"/>
          </a:bodyPr>
          <a:lstStyle/>
          <a:p>
            <a:pPr algn="ctr" rtl="1"/>
            <a:r>
              <a:rPr lang="ar-SA" sz="2000" b="1" dirty="0" smtClean="0">
                <a:cs typeface="B Nazanin" pitchFamily="2" charset="-78"/>
              </a:rPr>
              <a:t>کسری بودجه دولت طی دوره 92- 1384 (میلیارد ریال)</a:t>
            </a:r>
            <a:endParaRPr lang="en-US" sz="2000" b="1" dirty="0">
              <a:cs typeface="B Nazanin" pitchFamily="2" charset="-78"/>
            </a:endParaRPr>
          </a:p>
        </p:txBody>
      </p:sp>
      <p:graphicFrame>
        <p:nvGraphicFramePr>
          <p:cNvPr id="8" name="Chart 7"/>
          <p:cNvGraphicFramePr/>
          <p:nvPr/>
        </p:nvGraphicFramePr>
        <p:xfrm>
          <a:off x="1371600" y="2057400"/>
          <a:ext cx="64008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ar-SA"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rPr>
              <a:t>احتمال بروز کسری بودجه در سال 1392</a:t>
            </a:r>
            <a:endParaRPr lang="fa-IR"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endParaRPr>
          </a:p>
        </p:txBody>
      </p:sp>
      <p:sp>
        <p:nvSpPr>
          <p:cNvPr id="6" name="Title 1"/>
          <p:cNvSpPr txBox="1">
            <a:spLocks/>
          </p:cNvSpPr>
          <p:nvPr/>
        </p:nvSpPr>
        <p:spPr>
          <a:xfrm>
            <a:off x="381000" y="1447800"/>
            <a:ext cx="8229600" cy="5029200"/>
          </a:xfrm>
          <a:prstGeom prst="rect">
            <a:avLst/>
          </a:prstGeom>
        </p:spPr>
        <p:txBody>
          <a:bodyPr vert="horz" anchor="ctr">
            <a:normAutofit lnSpcReduction="10000"/>
          </a:bodyPr>
          <a:lstStyle/>
          <a:p>
            <a:pPr lvl="0" algn="just" rtl="1">
              <a:buClr>
                <a:schemeClr val="accent2"/>
              </a:buClr>
              <a:buFont typeface="Wingdings" pitchFamily="2" charset="2"/>
              <a:buChar char="v"/>
            </a:pPr>
            <a:r>
              <a:rPr lang="ar-SA" sz="2400" dirty="0" smtClean="0">
                <a:cs typeface="B Nazanin" pitchFamily="2" charset="-78"/>
              </a:rPr>
              <a:t>کل عایدات کشور از محل صادرات نفت و میعانات گازی در سال 1392 </a:t>
            </a:r>
            <a:r>
              <a:rPr lang="fa-IR" sz="2400" dirty="0" smtClean="0">
                <a:cs typeface="B Nazanin" pitchFamily="2" charset="-78"/>
              </a:rPr>
              <a:t>از قرار هر بشکه نفت 95 دلار، </a:t>
            </a:r>
            <a:r>
              <a:rPr lang="ar-SA" sz="2400" dirty="0" smtClean="0">
                <a:cs typeface="B Nazanin" pitchFamily="2" charset="-78"/>
              </a:rPr>
              <a:t>معادل 36.26 میلیارد دلار برآورد </a:t>
            </a:r>
            <a:r>
              <a:rPr lang="fa-IR" sz="2400" dirty="0" smtClean="0">
                <a:cs typeface="B Nazanin" pitchFamily="2" charset="-78"/>
              </a:rPr>
              <a:t>شده </a:t>
            </a:r>
            <a:r>
              <a:rPr lang="ar-SA" sz="2400" dirty="0" smtClean="0">
                <a:cs typeface="B Nazanin" pitchFamily="2" charset="-78"/>
              </a:rPr>
              <a:t>است. </a:t>
            </a:r>
            <a:endParaRPr lang="fa-IR"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در سال 1392 </a:t>
            </a:r>
            <a:r>
              <a:rPr lang="fa-IR" sz="2400" dirty="0" smtClean="0">
                <a:cs typeface="B Nazanin" pitchFamily="2" charset="-78"/>
              </a:rPr>
              <a:t>صادرات نفت </a:t>
            </a:r>
            <a:r>
              <a:rPr lang="ar-SA" sz="2400" dirty="0" smtClean="0">
                <a:cs typeface="B Nazanin" pitchFamily="2" charset="-78"/>
              </a:rPr>
              <a:t>به طور متوسط روزانه 1.045 میلیون بشکه پیش بینی شده است. </a:t>
            </a:r>
            <a:endParaRPr lang="en-US" sz="2400" dirty="0" smtClean="0">
              <a:cs typeface="B Nazanin" pitchFamily="2" charset="-78"/>
            </a:endParaRPr>
          </a:p>
          <a:p>
            <a:pPr algn="just" rtl="1">
              <a:buClr>
                <a:schemeClr val="accent2"/>
              </a:buClr>
              <a:buFont typeface="Wingdings" pitchFamily="2" charset="2"/>
              <a:buChar char="v"/>
            </a:pPr>
            <a:r>
              <a:rPr lang="fa-IR" sz="2400" dirty="0" smtClean="0">
                <a:cs typeface="B Nazanin" pitchFamily="2" charset="-78"/>
              </a:rPr>
              <a:t>پس از کسر</a:t>
            </a:r>
            <a:r>
              <a:rPr lang="ar-SA" sz="2400" dirty="0" smtClean="0">
                <a:cs typeface="B Nazanin" pitchFamily="2" charset="-78"/>
              </a:rPr>
              <a:t> 14.5درصد </a:t>
            </a:r>
            <a:r>
              <a:rPr lang="fa-IR" sz="2400" dirty="0" smtClean="0">
                <a:cs typeface="B Nazanin" pitchFamily="2" charset="-78"/>
              </a:rPr>
              <a:t>اختصاص یافته </a:t>
            </a:r>
            <a:r>
              <a:rPr lang="ar-SA" sz="2400" dirty="0" smtClean="0">
                <a:cs typeface="B Nazanin" pitchFamily="2" charset="-78"/>
              </a:rPr>
              <a:t>به شرکت ملی نفت</a:t>
            </a:r>
            <a:r>
              <a:rPr lang="fa-IR" sz="2400" dirty="0" smtClean="0">
                <a:cs typeface="B Nazanin" pitchFamily="2" charset="-78"/>
              </a:rPr>
              <a:t>،</a:t>
            </a:r>
            <a:r>
              <a:rPr lang="ar-SA" sz="2400" dirty="0" smtClean="0">
                <a:cs typeface="B Nazanin" pitchFamily="2" charset="-78"/>
              </a:rPr>
              <a:t> </a:t>
            </a:r>
            <a:r>
              <a:rPr lang="fa-IR" sz="2400" dirty="0" smtClean="0">
                <a:cs typeface="B Nazanin" pitchFamily="2" charset="-78"/>
              </a:rPr>
              <a:t>ماب</a:t>
            </a:r>
            <a:r>
              <a:rPr lang="ar-SA" sz="2400" dirty="0" smtClean="0">
                <a:cs typeface="B Nazanin" pitchFamily="2" charset="-78"/>
              </a:rPr>
              <a:t>قی آن که معادل 31 میلیارد دلار است، در لایحه بودجه سال 1392 منظور شده است.</a:t>
            </a:r>
            <a:endParaRPr lang="fa-IR" sz="2400" dirty="0" smtClean="0">
              <a:cs typeface="B Nazanin" pitchFamily="2" charset="-78"/>
            </a:endParaRPr>
          </a:p>
          <a:p>
            <a:pPr algn="just" rtl="1">
              <a:buClr>
                <a:schemeClr val="accent2"/>
              </a:buClr>
              <a:buFont typeface="Wingdings" pitchFamily="2" charset="2"/>
              <a:buChar char="v"/>
            </a:pPr>
            <a:r>
              <a:rPr lang="ar-SA" sz="2400" dirty="0" smtClean="0">
                <a:cs typeface="B Nazanin" pitchFamily="2" charset="-78"/>
              </a:rPr>
              <a:t>بدین ترتیب مشخص می شود که برخلاف الزام قانون برنامه پنجم، دولت در سال 1392سهم صندوق توسعه ملی را به میزان </a:t>
            </a:r>
            <a:r>
              <a:rPr lang="fa-IR" sz="2400" dirty="0" smtClean="0">
                <a:cs typeface="B Nazanin" pitchFamily="2" charset="-78"/>
              </a:rPr>
              <a:t>26</a:t>
            </a:r>
            <a:r>
              <a:rPr lang="ar-SA" sz="2400" dirty="0" smtClean="0">
                <a:cs typeface="B Nazanin" pitchFamily="2" charset="-78"/>
              </a:rPr>
              <a:t>درصد عایدات نفتی به آن صندوق واریز نخواهد کرد.</a:t>
            </a:r>
            <a:endParaRPr lang="fa-IR"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چنین پیداست که دولت بخشی از درآمدهای نفتی سه سال بعد را به صورت پیش فروش تحصیل خواهد کرد و برای مصارف معین از جمله شرکت های تحت پوشش ایمیدرو، شرکت ملی نفت، شرکت ملی گاز و سپاه پاسداران و غیره اختصاص خواهد داد. این بدعت جدیدی در بودجه نویسی است و خود بیانگر وجود کسری بودجه پنهان در لایحه است.</a:t>
            </a:r>
            <a:endParaRPr lang="en-US" sz="2400" dirty="0" smtClean="0">
              <a:cs typeface="B Nazanin" pitchFamily="2" charset="-78"/>
            </a:endParaRPr>
          </a:p>
          <a:p>
            <a:pPr algn="just" rtl="1">
              <a:buClr>
                <a:schemeClr val="accent2"/>
              </a:buClr>
              <a:buFont typeface="Wingdings" pitchFamily="2" charset="2"/>
              <a:buChar char="v"/>
            </a:pP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533400"/>
            <a:ext cx="8229600" cy="838200"/>
          </a:xfrm>
          <a:prstGeom prst="rect">
            <a:avLst/>
          </a:prstGeom>
        </p:spPr>
        <p:txBody>
          <a:bodyPr vert="horz" anchor="ctr">
            <a:normAutofit fontScale="92500" lnSpcReduction="10000"/>
          </a:bodyPr>
          <a:lstStyle/>
          <a:p>
            <a:pPr algn="ctr" rtl="1">
              <a:spcBef>
                <a:spcPct val="0"/>
              </a:spcBef>
              <a:defRPr/>
            </a:pPr>
            <a:r>
              <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1. </a:t>
            </a:r>
            <a:r>
              <a:rPr lang="ar-SA"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rPr>
              <a:t>بودجه دولت و ثبات اقتصاد کلان</a:t>
            </a:r>
            <a:endParaRPr lang="fa-IR" sz="2800" b="1" dirty="0" smtClean="0">
              <a:solidFill>
                <a:schemeClr val="tx2"/>
              </a:solidFill>
              <a:effectLst>
                <a:outerShdw blurRad="38100" dist="38100" dir="2700000" algn="tl">
                  <a:srgbClr val="000000">
                    <a:alpha val="43137"/>
                  </a:srgbClr>
                </a:outerShdw>
              </a:effectLst>
              <a:latin typeface="IranNastaliq" pitchFamily="18" charset="0"/>
              <a:ea typeface="+mj-ea"/>
              <a:cs typeface="B Nazanin" pitchFamily="2" charset="-78"/>
            </a:endParaRPr>
          </a:p>
          <a:p>
            <a:pPr algn="ctr" rtl="1">
              <a:spcBef>
                <a:spcPct val="0"/>
              </a:spcBef>
              <a:defRPr/>
            </a:pPr>
            <a:r>
              <a:rPr lang="ar-SA"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rPr>
              <a:t>احتمال بروز کسری بودجه در سال 1392</a:t>
            </a:r>
            <a:endParaRPr lang="fa-IR" sz="2800" b="1" dirty="0" smtClean="0">
              <a:solidFill>
                <a:schemeClr val="tx2"/>
              </a:solidFill>
              <a:effectLst>
                <a:outerShdw blurRad="38100" dist="38100" dir="2700000" algn="tl">
                  <a:srgbClr val="000000">
                    <a:alpha val="43137"/>
                  </a:srgbClr>
                </a:outerShdw>
              </a:effectLst>
              <a:latin typeface="IranNastaliq" pitchFamily="18" charset="0"/>
              <a:cs typeface="B Nazanin" pitchFamily="2" charset="-78"/>
            </a:endParaRPr>
          </a:p>
        </p:txBody>
      </p:sp>
      <p:sp>
        <p:nvSpPr>
          <p:cNvPr id="6" name="Title 1"/>
          <p:cNvSpPr txBox="1">
            <a:spLocks/>
          </p:cNvSpPr>
          <p:nvPr/>
        </p:nvSpPr>
        <p:spPr>
          <a:xfrm>
            <a:off x="381000" y="1447800"/>
            <a:ext cx="8229600" cy="5029200"/>
          </a:xfrm>
          <a:prstGeom prst="rect">
            <a:avLst/>
          </a:prstGeom>
        </p:spPr>
        <p:txBody>
          <a:bodyPr vert="horz" anchor="ctr">
            <a:normAutofit/>
          </a:bodyPr>
          <a:lstStyle/>
          <a:p>
            <a:pPr lvl="0" algn="just" rtl="1">
              <a:buClr>
                <a:schemeClr val="accent2"/>
              </a:buClr>
              <a:buFont typeface="Wingdings" pitchFamily="2" charset="2"/>
              <a:buChar char="v"/>
            </a:pPr>
            <a:r>
              <a:rPr lang="ar-SA" sz="2400" dirty="0" smtClean="0">
                <a:cs typeface="B Nazanin" pitchFamily="2" charset="-78"/>
              </a:rPr>
              <a:t>درآمدهای مالیاتی دولت در لایحه بودجه سال 1392، 538 هزار میلیارد ریال پیش بینی شده است که در مقایسه با قانون بودجه سال 1391، 18.6 درصد رشد نشان می دهد اما نسبت به عملکرد 10 ماهه اول سال 1391، 30 درصد افزایش نشان می دهد. این میزان افزایش درآمدهای مالیاتی در وضعیت رکود اقتصادی سال 1392 خوشبینانه می باشد.</a:t>
            </a:r>
            <a:endParaRPr lang="en-US" sz="2400" dirty="0" smtClean="0">
              <a:cs typeface="B Nazanin" pitchFamily="2" charset="-78"/>
            </a:endParaRPr>
          </a:p>
          <a:p>
            <a:pPr lvl="0" algn="just" rtl="1">
              <a:buClr>
                <a:schemeClr val="accent2"/>
              </a:buClr>
              <a:buFont typeface="Wingdings" pitchFamily="2" charset="2"/>
              <a:buChar char="v"/>
            </a:pPr>
            <a:r>
              <a:rPr lang="ar-SA" sz="2400" dirty="0" smtClean="0">
                <a:cs typeface="B Nazanin" pitchFamily="2" charset="-78"/>
              </a:rPr>
              <a:t>درآمد مالیات بر شرکت ها در لایحه بودجه 1392 نسبت به قانون بودجه سال قبل 21.9 درصد افزایش نشان می دهد (جدول پیوست 2). این در حالی است که از سویی شرکت هایی که تسهیلات ارزی دریافت کرده اند، و ناگزیرند این تسهیلات را با نرخهای دلار بالاتر بازپرداخت کنند، دچار زیان شده اند و بسیاری از شرکت های صنعتی به دلیل تحریم ها در سال جاری و آتی در زیر ظرفیت اسمی خود تولید خواهند کرد. بنابر این امکان عدم تحقق درآمدهای مالیاتی در سطح مورد نظر دولت وجود دارد.</a:t>
            </a:r>
            <a:endParaRPr lang="en-US" sz="2400" dirty="0" smtClean="0">
              <a:cs typeface="B Nazanin" pitchFamily="2" charset="-78"/>
            </a:endParaRPr>
          </a:p>
          <a:p>
            <a:pPr lvl="0" algn="just" rtl="1">
              <a:buClr>
                <a:schemeClr val="accent2"/>
              </a:buClr>
              <a:buFont typeface="Wingdings" pitchFamily="2" charset="2"/>
              <a:buChar char="v"/>
            </a:pPr>
            <a:endParaRPr lang="en-US" sz="2400" dirty="0">
              <a:cs typeface="B Nazanin"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2126</TotalTime>
  <Words>6361</Words>
  <Application>Microsoft Office PowerPoint</Application>
  <PresentationFormat>On-screen Show (4:3)</PresentationFormat>
  <Paragraphs>280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Urban</vt:lpstr>
      <vt:lpstr>ارزیابی لایحه بودجه سال 1392  از منظر بخش خصوصی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بازآرایی روابط مالی دولت و شهر داری ها در ایران</dc:title>
  <dc:creator>u</dc:creator>
  <cp:lastModifiedBy>PARAND</cp:lastModifiedBy>
  <cp:revision>293</cp:revision>
  <dcterms:created xsi:type="dcterms:W3CDTF">2012-07-21T03:47:32Z</dcterms:created>
  <dcterms:modified xsi:type="dcterms:W3CDTF">2013-03-13T11:10:03Z</dcterms:modified>
</cp:coreProperties>
</file>